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61" r:id="rId1"/>
  </p:sldMasterIdLst>
  <p:notesMasterIdLst>
    <p:notesMasterId r:id="rId61"/>
  </p:notesMasterIdLst>
  <p:sldIdLst>
    <p:sldId id="256" r:id="rId2"/>
    <p:sldId id="293" r:id="rId3"/>
    <p:sldId id="489" r:id="rId4"/>
    <p:sldId id="499" r:id="rId5"/>
    <p:sldId id="482" r:id="rId6"/>
    <p:sldId id="477" r:id="rId7"/>
    <p:sldId id="490" r:id="rId8"/>
    <p:sldId id="529" r:id="rId9"/>
    <p:sldId id="478" r:id="rId10"/>
    <p:sldId id="476" r:id="rId11"/>
    <p:sldId id="483" r:id="rId12"/>
    <p:sldId id="481" r:id="rId13"/>
    <p:sldId id="480" r:id="rId14"/>
    <p:sldId id="479" r:id="rId15"/>
    <p:sldId id="491" r:id="rId16"/>
    <p:sldId id="492" r:id="rId17"/>
    <p:sldId id="493" r:id="rId18"/>
    <p:sldId id="494" r:id="rId19"/>
    <p:sldId id="495" r:id="rId20"/>
    <p:sldId id="496" r:id="rId21"/>
    <p:sldId id="497" r:id="rId22"/>
    <p:sldId id="498" r:id="rId23"/>
    <p:sldId id="484" r:id="rId24"/>
    <p:sldId id="488" r:id="rId25"/>
    <p:sldId id="501" r:id="rId26"/>
    <p:sldId id="502" r:id="rId27"/>
    <p:sldId id="503" r:id="rId28"/>
    <p:sldId id="500" r:id="rId29"/>
    <p:sldId id="504" r:id="rId30"/>
    <p:sldId id="505" r:id="rId31"/>
    <p:sldId id="486" r:id="rId32"/>
    <p:sldId id="487" r:id="rId33"/>
    <p:sldId id="506" r:id="rId34"/>
    <p:sldId id="507" r:id="rId35"/>
    <p:sldId id="508" r:id="rId36"/>
    <p:sldId id="512" r:id="rId37"/>
    <p:sldId id="509" r:id="rId38"/>
    <p:sldId id="395" r:id="rId39"/>
    <p:sldId id="510" r:id="rId40"/>
    <p:sldId id="513" r:id="rId41"/>
    <p:sldId id="485" r:id="rId42"/>
    <p:sldId id="514" r:id="rId43"/>
    <p:sldId id="516" r:id="rId44"/>
    <p:sldId id="515" r:id="rId45"/>
    <p:sldId id="517" r:id="rId46"/>
    <p:sldId id="518" r:id="rId47"/>
    <p:sldId id="519" r:id="rId48"/>
    <p:sldId id="520" r:id="rId49"/>
    <p:sldId id="521" r:id="rId50"/>
    <p:sldId id="522" r:id="rId51"/>
    <p:sldId id="511" r:id="rId52"/>
    <p:sldId id="523" r:id="rId53"/>
    <p:sldId id="524" r:id="rId54"/>
    <p:sldId id="525" r:id="rId55"/>
    <p:sldId id="526" r:id="rId56"/>
    <p:sldId id="528" r:id="rId57"/>
    <p:sldId id="462" r:id="rId58"/>
    <p:sldId id="527" r:id="rId59"/>
    <p:sldId id="464" r:id="rId60"/>
  </p:sldIdLst>
  <p:sldSz cx="12192000" cy="6858000"/>
  <p:notesSz cx="6858000" cy="9144000"/>
  <p:embeddedFontLst>
    <p:embeddedFont>
      <p:font typeface="Roboto" pitchFamily="2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75FFF1-A879-45C6-B22C-1193467182B1}">
  <a:tblStyle styleId="{5C75FFF1-A879-45C6-B22C-1193467182B1}" styleName="Table_0">
    <a:wholeTbl>
      <a:tcTxStyle b="off" i="off">
        <a:font>
          <a:latin typeface="Roboto"/>
          <a:ea typeface="Roboto"/>
          <a:cs typeface="Roboto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/>
          </a:solidFill>
        </a:fill>
      </a:tcStyle>
    </a:wholeTbl>
    <a:band1H>
      <a:tcTxStyle/>
      <a:tcStyle>
        <a:tcBdr/>
      </a:tcStyle>
    </a:band1H>
    <a:band2H>
      <a:tcTxStyle b="off" i="off"/>
      <a:tcStyle>
        <a:tcBdr/>
        <a:fill>
          <a:solidFill>
            <a:srgbClr val="E3E5E8"/>
          </a:solidFill>
        </a:fill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 b="on" i="off">
        <a:font>
          <a:latin typeface="Roboto"/>
          <a:ea typeface="Roboto"/>
          <a:cs typeface="Roboto"/>
        </a:font>
        <a:srgbClr val="FFFFFF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Roboto"/>
          <a:ea typeface="Roboto"/>
          <a:cs typeface="Roboto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3797C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Roboto"/>
          <a:ea typeface="Roboto"/>
          <a:cs typeface="Roboto"/>
        </a:font>
        <a:srgbClr val="FFFFFF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80959"/>
  </p:normalViewPr>
  <p:slideViewPr>
    <p:cSldViewPr snapToGrid="0" snapToObjects="1">
      <p:cViewPr varScale="1">
        <p:scale>
          <a:sx n="105" d="100"/>
          <a:sy n="105" d="100"/>
        </p:scale>
        <p:origin x="760" y="184"/>
      </p:cViewPr>
      <p:guideLst/>
    </p:cSldViewPr>
  </p:slideViewPr>
  <p:notesTextViewPr>
    <p:cViewPr>
      <p:scale>
        <a:sx n="155" d="100"/>
        <a:sy n="15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Hey </a:t>
            </a:r>
            <a:r>
              <a:rPr lang="en-US"/>
              <a:t>KUTTLers</a:t>
            </a:r>
            <a:endParaRPr/>
          </a:p>
        </p:txBody>
      </p:sp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8486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4240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Cluster – large cluster or special (</a:t>
            </a:r>
            <a:r>
              <a:rPr lang="en-US" dirty="0" err="1"/>
              <a:t>gpu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Kind cluster – local cluster</a:t>
            </a:r>
          </a:p>
          <a:p>
            <a:endParaRPr lang="en-US" dirty="0"/>
          </a:p>
          <a:p>
            <a:r>
              <a:rPr lang="en-US" dirty="0"/>
              <a:t>Control Plane – simple </a:t>
            </a:r>
          </a:p>
        </p:txBody>
      </p:sp>
    </p:spTree>
    <p:extLst>
      <p:ext uri="{BB962C8B-B14F-4D97-AF65-F5344CB8AC3E}">
        <p14:creationId xmlns:p14="http://schemas.microsoft.com/office/powerpoint/2010/main" val="3897135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22317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Fail of command is a test failure (unless ignored)</a:t>
            </a:r>
          </a:p>
        </p:txBody>
      </p:sp>
    </p:spTree>
    <p:extLst>
      <p:ext uri="{BB962C8B-B14F-4D97-AF65-F5344CB8AC3E}">
        <p14:creationId xmlns:p14="http://schemas.microsoft.com/office/powerpoint/2010/main" val="40913049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 `name: my-pod` and it asserts that any pod with a status phase of success is true</a:t>
            </a:r>
          </a:p>
          <a:p>
            <a:endParaRPr lang="en-US" dirty="0"/>
          </a:p>
          <a:p>
            <a:r>
              <a:rPr lang="en-US" dirty="0"/>
              <a:t>If in &lt;index&gt;</a:t>
            </a:r>
            <a:r>
              <a:rPr lang="en-US" dirty="0" err="1"/>
              <a:t>errors.yaml</a:t>
            </a:r>
            <a:r>
              <a:rPr lang="en-US" dirty="0"/>
              <a:t>, then it fails if it exists</a:t>
            </a:r>
          </a:p>
        </p:txBody>
      </p:sp>
    </p:spTree>
    <p:extLst>
      <p:ext uri="{BB962C8B-B14F-4D97-AF65-F5344CB8AC3E}">
        <p14:creationId xmlns:p14="http://schemas.microsoft.com/office/powerpoint/2010/main" val="39688480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48207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Wait provides the confirmation of ready</a:t>
            </a:r>
          </a:p>
          <a:p>
            <a:r>
              <a:rPr lang="en-US" dirty="0"/>
              <a:t>Only good for released controllers</a:t>
            </a:r>
          </a:p>
        </p:txBody>
      </p:sp>
    </p:spTree>
    <p:extLst>
      <p:ext uri="{BB962C8B-B14F-4D97-AF65-F5344CB8AC3E}">
        <p14:creationId xmlns:p14="http://schemas.microsoft.com/office/powerpoint/2010/main" val="1492931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and previously missing feature to allow any controller</a:t>
            </a:r>
          </a:p>
          <a:p>
            <a:endParaRPr lang="en-US" dirty="0"/>
          </a:p>
          <a:p>
            <a:r>
              <a:rPr lang="en-US" dirty="0"/>
              <a:t>Needs a readiness probe!</a:t>
            </a:r>
          </a:p>
        </p:txBody>
      </p:sp>
    </p:spTree>
    <p:extLst>
      <p:ext uri="{BB962C8B-B14F-4D97-AF65-F5344CB8AC3E}">
        <p14:creationId xmlns:p14="http://schemas.microsoft.com/office/powerpoint/2010/main" val="19213263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7341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Justin </a:t>
            </a:r>
          </a:p>
        </p:txBody>
      </p:sp>
    </p:spTree>
    <p:extLst>
      <p:ext uri="{BB962C8B-B14F-4D97-AF65-F5344CB8AC3E}">
        <p14:creationId xmlns:p14="http://schemas.microsoft.com/office/powerpoint/2010/main" val="4378294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28569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0565846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7887091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2809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testing control plane</a:t>
            </a:r>
          </a:p>
        </p:txBody>
      </p:sp>
    </p:spTree>
    <p:extLst>
      <p:ext uri="{BB962C8B-B14F-4D97-AF65-F5344CB8AC3E}">
        <p14:creationId xmlns:p14="http://schemas.microsoft.com/office/powerpoint/2010/main" val="2534738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needs it?</a:t>
            </a:r>
          </a:p>
        </p:txBody>
      </p:sp>
    </p:spTree>
    <p:extLst>
      <p:ext uri="{BB962C8B-B14F-4D97-AF65-F5344CB8AC3E}">
        <p14:creationId xmlns:p14="http://schemas.microsoft.com/office/powerpoint/2010/main" val="407419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1991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Justin </a:t>
            </a:r>
          </a:p>
        </p:txBody>
      </p:sp>
    </p:spTree>
    <p:extLst>
      <p:ext uri="{BB962C8B-B14F-4D97-AF65-F5344CB8AC3E}">
        <p14:creationId xmlns:p14="http://schemas.microsoft.com/office/powerpoint/2010/main" val="2561907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Justin </a:t>
            </a:r>
          </a:p>
        </p:txBody>
      </p:sp>
    </p:spTree>
    <p:extLst>
      <p:ext uri="{BB962C8B-B14F-4D97-AF65-F5344CB8AC3E}">
        <p14:creationId xmlns:p14="http://schemas.microsoft.com/office/powerpoint/2010/main" val="354257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Justin </a:t>
            </a:r>
          </a:p>
        </p:txBody>
      </p:sp>
    </p:spTree>
    <p:extLst>
      <p:ext uri="{BB962C8B-B14F-4D97-AF65-F5344CB8AC3E}">
        <p14:creationId xmlns:p14="http://schemas.microsoft.com/office/powerpoint/2010/main" val="484514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8520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>
  <p:cSld name="Title">
    <p:bg>
      <p:bgPr>
        <a:solidFill>
          <a:schemeClr val="accen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373974" y="1614825"/>
            <a:ext cx="7312611" cy="221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"/>
              <a:buNone/>
              <a:defRPr sz="3600" b="1" i="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373974" y="4009451"/>
            <a:ext cx="7312611" cy="94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18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cxnSp>
        <p:nvCxnSpPr>
          <p:cNvPr id="14" name="Google Shape;14;p2"/>
          <p:cNvCxnSpPr/>
          <p:nvPr/>
        </p:nvCxnSpPr>
        <p:spPr>
          <a:xfrm>
            <a:off x="373974" y="3895400"/>
            <a:ext cx="7312611" cy="0"/>
          </a:xfrm>
          <a:prstGeom prst="straightConnector1">
            <a:avLst/>
          </a:prstGeom>
          <a:noFill/>
          <a:ln w="15875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15" name="Google Shape;15;p2"/>
          <p:cNvCxnSpPr/>
          <p:nvPr/>
        </p:nvCxnSpPr>
        <p:spPr>
          <a:xfrm>
            <a:off x="373974" y="1552870"/>
            <a:ext cx="7312611" cy="0"/>
          </a:xfrm>
          <a:prstGeom prst="straightConnector1">
            <a:avLst/>
          </a:prstGeom>
          <a:noFill/>
          <a:ln w="6350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55881" y="457200"/>
            <a:ext cx="971016" cy="971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e + Content">
  <p:cSld name="Title + Subtite +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oogle Shape;23;p4"/>
          <p:cNvCxnSpPr/>
          <p:nvPr/>
        </p:nvCxnSpPr>
        <p:spPr>
          <a:xfrm>
            <a:off x="381000" y="374701"/>
            <a:ext cx="11430000" cy="0"/>
          </a:xfrm>
          <a:prstGeom prst="straightConnector1">
            <a:avLst/>
          </a:prstGeom>
          <a:noFill/>
          <a:ln w="6350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81000" y="479397"/>
            <a:ext cx="10818043" cy="505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Roboto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81000" y="1745572"/>
            <a:ext cx="11421732" cy="4571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oboto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F2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2"/>
          </p:nvPr>
        </p:nvSpPr>
        <p:spPr>
          <a:xfrm>
            <a:off x="373064" y="999395"/>
            <a:ext cx="1082598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None/>
              <a:defRPr sz="22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F2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81000" y="6420898"/>
            <a:ext cx="1668864" cy="236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40">
          <p15:clr>
            <a:srgbClr val="FBAE40"/>
          </p15:clr>
        </p15:guide>
        <p15:guide id="3" pos="744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288">
          <p15:clr>
            <a:srgbClr val="FBAE40"/>
          </p15:clr>
        </p15:guide>
        <p15:guide id="6" orient="horz" pos="984">
          <p15:clr>
            <a:srgbClr val="FBAE40"/>
          </p15:clr>
        </p15:guide>
        <p15:guide id="7" orient="horz" pos="3984">
          <p15:clr>
            <a:srgbClr val="FBAE40"/>
          </p15:clr>
        </p15:guide>
        <p15:guide id="8" orient="horz" pos="11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Divider">
  <p:cSld name="Chapter Divi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</a:pPr>
            <a:endParaRPr sz="24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372730" y="4003986"/>
            <a:ext cx="7312611" cy="1508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72731" y="1627059"/>
            <a:ext cx="7312611" cy="217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1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1800"/>
              <a:buNone/>
              <a:defRPr/>
            </a:lvl9pPr>
          </a:lstStyle>
          <a:p>
            <a:endParaRPr/>
          </a:p>
        </p:txBody>
      </p:sp>
      <p:cxnSp>
        <p:nvCxnSpPr>
          <p:cNvPr id="32" name="Google Shape;32;p5"/>
          <p:cNvCxnSpPr/>
          <p:nvPr/>
        </p:nvCxnSpPr>
        <p:spPr>
          <a:xfrm>
            <a:off x="373974" y="3895400"/>
            <a:ext cx="7312611" cy="0"/>
          </a:xfrm>
          <a:prstGeom prst="straightConnector1">
            <a:avLst/>
          </a:prstGeom>
          <a:noFill/>
          <a:ln w="15875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33" name="Google Shape;33;p5"/>
          <p:cNvCxnSpPr/>
          <p:nvPr/>
        </p:nvCxnSpPr>
        <p:spPr>
          <a:xfrm>
            <a:off x="373974" y="1552870"/>
            <a:ext cx="7312611" cy="0"/>
          </a:xfrm>
          <a:prstGeom prst="straightConnector1">
            <a:avLst/>
          </a:prstGeom>
          <a:noFill/>
          <a:ln w="6350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34" name="Google Shape;34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304131" y="476777"/>
            <a:ext cx="510418" cy="510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Divider" preserve="1" userDrawn="1">
  <p:cSld name="1_Chapter Divi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</a:pPr>
            <a:endParaRPr sz="24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" name="Google Shape;34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304131" y="476777"/>
            <a:ext cx="510418" cy="5104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961916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300582" y="476777"/>
            <a:ext cx="510418" cy="5103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81000" y="479396"/>
            <a:ext cx="10818043" cy="1082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Roboto"/>
              <a:buNone/>
              <a:defRPr sz="2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sz="32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sz="32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sz="32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sz="32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sz="32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sz="32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sz="32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sz="32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81000" y="1752600"/>
            <a:ext cx="114300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9" name="Google Shape;9;p1"/>
          <p:cNvCxnSpPr/>
          <p:nvPr/>
        </p:nvCxnSpPr>
        <p:spPr>
          <a:xfrm>
            <a:off x="381000" y="374701"/>
            <a:ext cx="11430000" cy="0"/>
          </a:xfrm>
          <a:prstGeom prst="straightConnector1">
            <a:avLst/>
          </a:prstGeom>
          <a:noFill/>
          <a:ln w="6350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0" name="Google Shape;10;p1"/>
          <p:cNvSpPr txBox="1">
            <a:spLocks noGrp="1"/>
          </p:cNvSpPr>
          <p:nvPr>
            <p:ph type="ftr" idx="11"/>
          </p:nvPr>
        </p:nvSpPr>
        <p:spPr>
          <a:xfrm>
            <a:off x="381000" y="6420898"/>
            <a:ext cx="1668864" cy="236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Courier New"/>
              <a:buNone/>
              <a:defRPr sz="700" b="0" i="0" u="none" strike="noStrike" cap="none">
                <a:solidFill>
                  <a:srgbClr val="888888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marR="0" lvl="1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63" r:id="rId4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40">
          <p15:clr>
            <a:srgbClr val="F26B43"/>
          </p15:clr>
        </p15:guide>
        <p15:guide id="4" pos="7440">
          <p15:clr>
            <a:srgbClr val="F26B43"/>
          </p15:clr>
        </p15:guide>
        <p15:guide id="5" orient="horz" pos="288">
          <p15:clr>
            <a:srgbClr val="F26B43"/>
          </p15:clr>
        </p15:guide>
        <p15:guide id="6" orient="horz" pos="984">
          <p15:clr>
            <a:srgbClr val="F26B43"/>
          </p15:clr>
        </p15:guide>
        <p15:guide id="7" orient="horz" pos="1104">
          <p15:clr>
            <a:srgbClr val="F26B43"/>
          </p15:clr>
        </p15:guide>
        <p15:guide id="8" orient="horz" pos="39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kudo.dev/community/team/jan.html" TargetMode="External"/><Relationship Id="rId3" Type="http://schemas.openxmlformats.org/officeDocument/2006/relationships/hyperlink" Target="https://twitter.com/devgerred" TargetMode="External"/><Relationship Id="rId7" Type="http://schemas.openxmlformats.org/officeDocument/2006/relationships/hyperlink" Target="https://kudo.dev/community/team/alex.html" TargetMode="External"/><Relationship Id="rId2" Type="http://schemas.openxmlformats.org/officeDocument/2006/relationships/hyperlink" Target="https://twitter.com/justinmbarrick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alenkacz" TargetMode="External"/><Relationship Id="rId11" Type="http://schemas.openxmlformats.org/officeDocument/2006/relationships/hyperlink" Target="https://kudo.dev/community/team/" TargetMode="External"/><Relationship Id="rId5" Type="http://schemas.openxmlformats.org/officeDocument/2006/relationships/hyperlink" Target="https://twitter.com/zMalikShxil" TargetMode="External"/><Relationship Id="rId10" Type="http://schemas.openxmlformats.org/officeDocument/2006/relationships/hyperlink" Target="https://github.com/jmccormick2001" TargetMode="External"/><Relationship Id="rId4" Type="http://schemas.openxmlformats.org/officeDocument/2006/relationships/hyperlink" Target="https://twitter.com/tommyrunyon" TargetMode="External"/><Relationship Id="rId9" Type="http://schemas.openxmlformats.org/officeDocument/2006/relationships/hyperlink" Target="https://twitter.com/porridge80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kudo.dev/docs/testing/tips.html#custom-resource-definitions" TargetMode="External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dobuilder/kuttl" TargetMode="External"/><Relationship Id="rId7" Type="http://schemas.openxmlformats.org/officeDocument/2006/relationships/hyperlink" Target="https://github.com/kudobuilder/kuttl/blob/master/keps/0001-kep-process.md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kuttl.dev/" TargetMode="External"/><Relationship Id="rId5" Type="http://schemas.openxmlformats.org/officeDocument/2006/relationships/hyperlink" Target="https://kudo.dev/docs/testing.html" TargetMode="External"/><Relationship Id="rId4" Type="http://schemas.openxmlformats.org/officeDocument/2006/relationships/hyperlink" Target="https://app.slack.com/client/T09NY5SBT/CG3HTFCMV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373974" y="1614825"/>
            <a:ext cx="7312611" cy="221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b="0" dirty="0"/>
              <a:t>Who needs a</a:t>
            </a:r>
            <a:br>
              <a:rPr lang="en-US" b="0" dirty="0"/>
            </a:br>
            <a:br>
              <a:rPr lang="en-US" b="0" dirty="0"/>
            </a:br>
            <a:r>
              <a:rPr lang="en-US" b="0" dirty="0"/>
              <a:t>                   ?</a:t>
            </a:r>
            <a:endParaRPr dirty="0"/>
          </a:p>
        </p:txBody>
      </p:sp>
      <p:sp>
        <p:nvSpPr>
          <p:cNvPr id="105" name="Google Shape;105;p15"/>
          <p:cNvSpPr txBox="1">
            <a:spLocks noGrp="1"/>
          </p:cNvSpPr>
          <p:nvPr>
            <p:ph type="body" idx="1"/>
          </p:nvPr>
        </p:nvSpPr>
        <p:spPr>
          <a:xfrm>
            <a:off x="373974" y="4009451"/>
            <a:ext cx="7312611" cy="94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"/>
              <a:buNone/>
            </a:pPr>
            <a:r>
              <a:rPr lang="en-US" dirty="0"/>
              <a:t>@</a:t>
            </a:r>
            <a:r>
              <a:rPr lang="en-US" dirty="0" err="1"/>
              <a:t>kensipe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"/>
              <a:buNone/>
            </a:pPr>
            <a:r>
              <a:rPr lang="en-US" dirty="0"/>
              <a:t>D2iQ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B585E1-46DA-804E-B3E0-1760F9727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260600"/>
            <a:ext cx="5148638" cy="102972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62B9E-7C77-AA4C-8573-40ABADAE9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KUTTL Abstract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052D55-0FCA-534B-B294-2CDE20F001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“</a:t>
            </a:r>
            <a:r>
              <a:rPr lang="en-US" sz="2800" dirty="0" err="1"/>
              <a:t>Kuttling</a:t>
            </a:r>
            <a:r>
              <a:rPr lang="en-US" sz="2800" dirty="0"/>
              <a:t> releases a cocktail of hormones in our brains including dopamine, serotonin and oxytocin.  It can lower your blood pressure and heart rate.”</a:t>
            </a:r>
          </a:p>
          <a:p>
            <a:endParaRPr lang="en-US" sz="2800" dirty="0"/>
          </a:p>
          <a:p>
            <a:r>
              <a:rPr lang="en-US" sz="2800" dirty="0"/>
              <a:t>-- Wikipedia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C9B3C0-F8A4-834B-8019-BB6B4CDCC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106" y="4043514"/>
            <a:ext cx="4217894" cy="281448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2B33CC-940B-A04B-A207-91B3F96860F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10512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62B9E-7C77-AA4C-8573-40ABADAE9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The First </a:t>
            </a:r>
            <a:r>
              <a:rPr lang="en-US" sz="2800" dirty="0" err="1"/>
              <a:t>KUTTLers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052D55-0FCA-534B-B294-2CDE20F001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Justin Taylor-Barrick 	</a:t>
            </a:r>
            <a:r>
              <a:rPr lang="en-US" dirty="0">
                <a:hlinkClick r:id="rId2"/>
              </a:rPr>
              <a:t>https://twitter.com/justinmbarrick</a:t>
            </a:r>
            <a:endParaRPr lang="en-US" dirty="0"/>
          </a:p>
          <a:p>
            <a:r>
              <a:rPr lang="en-US" dirty="0" err="1"/>
              <a:t>Gerred</a:t>
            </a:r>
            <a:r>
              <a:rPr lang="en-US" dirty="0"/>
              <a:t> Dillon 		</a:t>
            </a:r>
            <a:r>
              <a:rPr lang="en-US" dirty="0">
                <a:hlinkClick r:id="rId3"/>
              </a:rPr>
              <a:t>https://twitter.com/devgerred</a:t>
            </a:r>
            <a:endParaRPr lang="en-US" dirty="0"/>
          </a:p>
          <a:p>
            <a:r>
              <a:rPr lang="en-US" dirty="0"/>
              <a:t>Tom Runyon			</a:t>
            </a:r>
            <a:r>
              <a:rPr lang="en-US" dirty="0">
                <a:hlinkClick r:id="rId4"/>
              </a:rPr>
              <a:t>https://twitter.com/tommyrunyon</a:t>
            </a:r>
            <a:endParaRPr lang="en-US" dirty="0"/>
          </a:p>
          <a:p>
            <a:r>
              <a:rPr lang="en-US" dirty="0"/>
              <a:t>Zain Malik 		</a:t>
            </a:r>
            <a:r>
              <a:rPr lang="en-US" dirty="0">
                <a:hlinkClick r:id="rId5"/>
              </a:rPr>
              <a:t>https://twitter.com/zMalikShxil</a:t>
            </a:r>
            <a:endParaRPr lang="en-US" dirty="0"/>
          </a:p>
          <a:p>
            <a:endParaRPr lang="en-US" dirty="0"/>
          </a:p>
          <a:p>
            <a:r>
              <a:rPr lang="en-US" dirty="0"/>
              <a:t>Special thanks to the rest of the KUDO team</a:t>
            </a:r>
          </a:p>
          <a:p>
            <a:r>
              <a:rPr lang="en-US" dirty="0"/>
              <a:t>Alena </a:t>
            </a:r>
            <a:r>
              <a:rPr lang="en-US" dirty="0" err="1"/>
              <a:t>Varkockova</a:t>
            </a:r>
            <a:r>
              <a:rPr lang="en-US" dirty="0"/>
              <a:t>		</a:t>
            </a:r>
            <a:r>
              <a:rPr lang="en-US" dirty="0">
                <a:hlinkClick r:id="rId6"/>
              </a:rPr>
              <a:t>https://twitter.com/alenkacz</a:t>
            </a:r>
            <a:endParaRPr lang="en-US" dirty="0"/>
          </a:p>
          <a:p>
            <a:r>
              <a:rPr lang="en-US" dirty="0"/>
              <a:t>Aleksey </a:t>
            </a:r>
            <a:r>
              <a:rPr lang="en-US" dirty="0" err="1"/>
              <a:t>Dukhovniy</a:t>
            </a:r>
            <a:r>
              <a:rPr lang="en-US" dirty="0"/>
              <a:t>	</a:t>
            </a:r>
            <a:r>
              <a:rPr lang="en-US" dirty="0">
                <a:hlinkClick r:id="rId7"/>
              </a:rPr>
              <a:t>https://kudo.dev/community/team/alex.html</a:t>
            </a:r>
            <a:endParaRPr lang="en-US" dirty="0"/>
          </a:p>
          <a:p>
            <a:r>
              <a:rPr lang="en-US" dirty="0"/>
              <a:t>Jan </a:t>
            </a:r>
            <a:r>
              <a:rPr lang="en-US" dirty="0" err="1"/>
              <a:t>Schlicht</a:t>
            </a:r>
            <a:r>
              <a:rPr lang="en-US" dirty="0"/>
              <a:t>		</a:t>
            </a:r>
            <a:r>
              <a:rPr lang="en-US" dirty="0">
                <a:hlinkClick r:id="rId8"/>
              </a:rPr>
              <a:t>https://kudo.dev/community/team/jan.html</a:t>
            </a:r>
            <a:endParaRPr lang="en-US" dirty="0"/>
          </a:p>
          <a:p>
            <a:r>
              <a:rPr lang="en-US" dirty="0"/>
              <a:t>Marcin </a:t>
            </a:r>
            <a:r>
              <a:rPr lang="en-US" dirty="0" err="1"/>
              <a:t>Owsiany</a:t>
            </a:r>
            <a:r>
              <a:rPr lang="en-US" dirty="0"/>
              <a:t>		</a:t>
            </a:r>
            <a:r>
              <a:rPr lang="en-US" dirty="0">
                <a:hlinkClick r:id="rId9"/>
              </a:rPr>
              <a:t>https://twitter.com/porridge80</a:t>
            </a:r>
            <a:endParaRPr lang="en-US" dirty="0"/>
          </a:p>
          <a:p>
            <a:r>
              <a:rPr lang="en-US" dirty="0"/>
              <a:t>Jeff McCormick		</a:t>
            </a:r>
            <a:r>
              <a:rPr lang="en-US" dirty="0">
                <a:hlinkClick r:id="rId10"/>
              </a:rPr>
              <a:t>https://github.com/jmccormick2001</a:t>
            </a:r>
            <a:endParaRPr lang="en-US" dirty="0"/>
          </a:p>
          <a:p>
            <a:r>
              <a:rPr lang="en-US" dirty="0"/>
              <a:t>Andreas Neumann	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2B33CC-940B-A04B-A207-91B3F96860F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EADEF2-5066-2845-9EB5-CEBCAC01F29B}"/>
              </a:ext>
            </a:extLst>
          </p:cNvPr>
          <p:cNvSpPr/>
          <p:nvPr/>
        </p:nvSpPr>
        <p:spPr>
          <a:xfrm>
            <a:off x="3231787" y="6009791"/>
            <a:ext cx="51421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linkClick r:id="rId11"/>
              </a:rPr>
              <a:t>https://kudo.dev/community/team/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6681353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596F4-4876-8D41-A189-1E6A60B34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93D4B-173B-134A-8B5A-2F748C870E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342900">
              <a:buFont typeface="Courier New" panose="02070309020205020404" pitchFamily="49" charset="0"/>
              <a:buChar char="o"/>
            </a:pPr>
            <a:r>
              <a:rPr lang="en-US" sz="3600" dirty="0"/>
              <a:t>Why Would you KUTTL?</a:t>
            </a:r>
          </a:p>
          <a:p>
            <a:pPr marL="571500" indent="-342900">
              <a:buFont typeface="Courier New" panose="02070309020205020404" pitchFamily="49" charset="0"/>
              <a:buChar char="o"/>
            </a:pPr>
            <a:r>
              <a:rPr lang="en-US" sz="3600" dirty="0"/>
              <a:t>Your first KUTTL</a:t>
            </a:r>
          </a:p>
          <a:p>
            <a:pPr marL="571500" indent="-342900">
              <a:buFont typeface="Courier New" panose="02070309020205020404" pitchFamily="49" charset="0"/>
              <a:buChar char="o"/>
            </a:pPr>
            <a:r>
              <a:rPr lang="en-US" sz="3600" dirty="0"/>
              <a:t>Ways to KUTTL</a:t>
            </a:r>
          </a:p>
          <a:p>
            <a:pPr marL="571500" indent="-342900">
              <a:buFont typeface="Courier New" panose="02070309020205020404" pitchFamily="49" charset="0"/>
              <a:buChar char="o"/>
            </a:pPr>
            <a:r>
              <a:rPr lang="en-US" sz="3600" dirty="0"/>
              <a:t>Where do you want to KUTTL?</a:t>
            </a:r>
          </a:p>
          <a:p>
            <a:pPr marL="571500" indent="-342900">
              <a:buFont typeface="Courier New" panose="02070309020205020404" pitchFamily="49" charset="0"/>
              <a:buChar char="o"/>
            </a:pPr>
            <a:r>
              <a:rPr lang="en-US" sz="3600" dirty="0"/>
              <a:t>Autonomy of a KUTTL</a:t>
            </a:r>
          </a:p>
          <a:p>
            <a:pPr marL="571500" indent="-342900">
              <a:buFont typeface="Courier New" panose="02070309020205020404" pitchFamily="49" charset="0"/>
              <a:buChar char="o"/>
            </a:pPr>
            <a:r>
              <a:rPr lang="en-US" sz="3600" dirty="0" err="1"/>
              <a:t>KUTTLing</a:t>
            </a:r>
            <a:r>
              <a:rPr lang="en-US" sz="3600" dirty="0"/>
              <a:t> an Operator</a:t>
            </a:r>
          </a:p>
          <a:p>
            <a:pPr marL="571500" indent="-342900">
              <a:buFont typeface="Courier New" panose="02070309020205020404" pitchFamily="49" charset="0"/>
              <a:buChar char="o"/>
            </a:pPr>
            <a:r>
              <a:rPr lang="en-US" sz="3600" dirty="0"/>
              <a:t>KUTTL in Action</a:t>
            </a:r>
          </a:p>
          <a:p>
            <a:pPr marL="571500" indent="-342900">
              <a:buFont typeface="Courier New" panose="02070309020205020404" pitchFamily="49" charset="0"/>
              <a:buChar char="o"/>
            </a:pPr>
            <a:r>
              <a:rPr lang="en-US" sz="3600" dirty="0"/>
              <a:t>Future </a:t>
            </a:r>
            <a:r>
              <a:rPr lang="en-US" sz="3600" dirty="0" err="1"/>
              <a:t>KUTTLing</a:t>
            </a:r>
            <a:endParaRPr lang="en-US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FE0CD1-EB47-DF4F-8085-67844230344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7818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body" idx="1"/>
          </p:nvPr>
        </p:nvSpPr>
        <p:spPr>
          <a:xfrm>
            <a:off x="372730" y="4003986"/>
            <a:ext cx="7312611" cy="1508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</a:pPr>
            <a:endParaRPr dirty="0"/>
          </a:p>
        </p:txBody>
      </p:sp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372731" y="1627059"/>
            <a:ext cx="7312611" cy="217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b="0" dirty="0"/>
              <a:t>Why Would you </a:t>
            </a:r>
            <a:r>
              <a:rPr lang="en-US" dirty="0"/>
              <a:t>KUTTL?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058645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320A6-940D-C242-A3F4-7272F6B71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KUTTL Origins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1AA19-BAC5-E14C-88BD-1B530E212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Kubernetes Universal </a:t>
            </a:r>
            <a:r>
              <a:rPr lang="en-US" sz="2400" b="1" dirty="0"/>
              <a:t>Declarative</a:t>
            </a:r>
            <a:r>
              <a:rPr lang="en-US" sz="2400" dirty="0"/>
              <a:t> Operator</a:t>
            </a:r>
          </a:p>
          <a:p>
            <a:r>
              <a:rPr lang="en-US" sz="2400" dirty="0"/>
              <a:t>(KUDO)</a:t>
            </a:r>
          </a:p>
          <a:p>
            <a:endParaRPr lang="en-US" sz="2400" dirty="0"/>
          </a:p>
          <a:p>
            <a:r>
              <a:rPr lang="en-US" sz="2400" dirty="0"/>
              <a:t>Declarative Testing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445441-5738-A14C-B1BF-4F8ABC5FAED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A153D2-C583-6B4A-BE41-45E7F7B95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796" y="1281762"/>
            <a:ext cx="5715000" cy="2349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435012-3367-9748-9984-C58381DBE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018" y="3631261"/>
            <a:ext cx="5023887" cy="297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7919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320A6-940D-C242-A3F4-7272F6B71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Declarative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1AA19-BAC5-E14C-88BD-1B530E212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Setup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445441-5738-A14C-B1BF-4F8ABC5FAED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What does that mean?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433E07-AA3F-A049-BF1D-2334749AB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783" y="696699"/>
            <a:ext cx="8231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24006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320A6-940D-C242-A3F4-7272F6B71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Declarative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1AA19-BAC5-E14C-88BD-1B530E212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Assert!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445441-5738-A14C-B1BF-4F8ABC5FAED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What does that mean?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34AA30-8293-C249-AD90-0659884D3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5300" y="742969"/>
            <a:ext cx="78774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3920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F1061-F4DE-E24A-984A-5BDAC272D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F37C8-58B9-C444-BD1E-BB7F11465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923240"/>
            <a:ext cx="11421732" cy="4394327"/>
          </a:xfrm>
        </p:spPr>
        <p:txBody>
          <a:bodyPr/>
          <a:lstStyle/>
          <a:p>
            <a:r>
              <a:rPr lang="en-US" dirty="0" err="1"/>
              <a:t>TestSuite</a:t>
            </a:r>
            <a:endParaRPr lang="en-US" dirty="0"/>
          </a:p>
          <a:p>
            <a:r>
              <a:rPr lang="en-US" dirty="0"/>
              <a:t>	A collection of Tests</a:t>
            </a:r>
          </a:p>
          <a:p>
            <a:r>
              <a:rPr lang="en-US" dirty="0"/>
              <a:t>Test</a:t>
            </a:r>
          </a:p>
          <a:p>
            <a:r>
              <a:rPr lang="en-US" dirty="0"/>
              <a:t>	A collection of </a:t>
            </a:r>
            <a:r>
              <a:rPr lang="en-US" dirty="0" err="1"/>
              <a:t>TestSteps</a:t>
            </a:r>
            <a:endParaRPr lang="en-US" dirty="0"/>
          </a:p>
          <a:p>
            <a:r>
              <a:rPr lang="en-US" dirty="0" err="1"/>
              <a:t>TestStep</a:t>
            </a:r>
            <a:endParaRPr lang="en-US" dirty="0"/>
          </a:p>
          <a:p>
            <a:r>
              <a:rPr lang="en-US" dirty="0"/>
              <a:t>	A “Step” in a Test</a:t>
            </a:r>
          </a:p>
          <a:p>
            <a:r>
              <a:rPr lang="en-US" dirty="0"/>
              <a:t>	A Collection of declarative CRUD</a:t>
            </a:r>
          </a:p>
          <a:p>
            <a:r>
              <a:rPr lang="en-US" dirty="0"/>
              <a:t>	Usually has an assert or error defined</a:t>
            </a:r>
          </a:p>
          <a:p>
            <a:r>
              <a:rPr lang="en-US" dirty="0" err="1"/>
              <a:t>TestAssert</a:t>
            </a:r>
            <a:endParaRPr lang="en-US" dirty="0"/>
          </a:p>
          <a:p>
            <a:r>
              <a:rPr lang="en-US" dirty="0"/>
              <a:t>	Assert conditions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0D307-7370-1D41-9DA2-C932D9F7B24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2854C3-664A-7344-B87E-1FB6A6B4F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91" y="441308"/>
            <a:ext cx="5158628" cy="148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3032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6FA47-EEBD-F44C-A899-C27490AD3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TestSuite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880A8-4649-D940-B1C9-A6AE0C922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745572"/>
            <a:ext cx="4379259" cy="681478"/>
          </a:xfrm>
        </p:spPr>
        <p:txBody>
          <a:bodyPr/>
          <a:lstStyle/>
          <a:p>
            <a:r>
              <a:rPr lang="en-US" dirty="0"/>
              <a:t>Folder of Tests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65680A-7929-894E-87A7-D286E4835DD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2 Concepts define a </a:t>
            </a:r>
            <a:r>
              <a:rPr lang="en-US" b="1" dirty="0" err="1"/>
              <a:t>TestSuite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57A772-3BA5-8341-83C0-1DBA5773B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99" y="2527673"/>
            <a:ext cx="2133600" cy="295910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E875DC27-40B6-1445-B799-E901BA68F2C1}"/>
              </a:ext>
            </a:extLst>
          </p:cNvPr>
          <p:cNvSpPr/>
          <p:nvPr/>
        </p:nvSpPr>
        <p:spPr>
          <a:xfrm>
            <a:off x="640278" y="3281082"/>
            <a:ext cx="524435" cy="3092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3DED5E-8931-7647-A64F-0B582216B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054" y="2527673"/>
            <a:ext cx="5194300" cy="2832100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57A5077-2BE7-0342-9FE6-F722C9F2D5EA}"/>
              </a:ext>
            </a:extLst>
          </p:cNvPr>
          <p:cNvSpPr txBox="1">
            <a:spLocks/>
          </p:cNvSpPr>
          <p:nvPr/>
        </p:nvSpPr>
        <p:spPr>
          <a:xfrm>
            <a:off x="5598458" y="1745572"/>
            <a:ext cx="4379259" cy="681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4325" algn="l" rtl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Roboto"/>
              <a:buChar char="•"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4325" algn="l" rtl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Roboto"/>
              <a:buChar char="•"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4325" algn="l" rtl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Roboto"/>
              <a:buChar char="•"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28600" indent="0"/>
            <a:r>
              <a:rPr lang="en-US" dirty="0"/>
              <a:t>Configuration File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44598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6DBA6-4559-C44A-8851-0554E0E89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6B65D3-E42A-AF40-B74B-13810ABD7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745572"/>
            <a:ext cx="9233646" cy="4571996"/>
          </a:xfrm>
        </p:spPr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sz="2400" dirty="0"/>
              <a:t>A Collection of Test Steps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sz="2400" dirty="0"/>
              <a:t>Test Name == Folder Name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sz="2400" dirty="0"/>
              <a:t>“list-pods” is the name of this test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277DC-8C6E-6344-A938-048A28FF7E3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5DB7F-BFC9-334A-BA25-8F7CC09B8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9132" y="2352861"/>
            <a:ext cx="2133600" cy="295910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2A060734-BA40-D442-B643-C2D7F5A5F100}"/>
              </a:ext>
            </a:extLst>
          </p:cNvPr>
          <p:cNvSpPr/>
          <p:nvPr/>
        </p:nvSpPr>
        <p:spPr>
          <a:xfrm>
            <a:off x="9090211" y="4262717"/>
            <a:ext cx="524435" cy="3092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06682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599C4A6F-0524-0B4F-9B00-0D2EA4D2313A}"/>
              </a:ext>
            </a:extLst>
          </p:cNvPr>
          <p:cNvSpPr txBox="1">
            <a:spLocks/>
          </p:cNvSpPr>
          <p:nvPr/>
        </p:nvSpPr>
        <p:spPr>
          <a:xfrm>
            <a:off x="11896581" y="6517261"/>
            <a:ext cx="169335" cy="16933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6CB4B4D-7CA3-9044-876B-883B54F8677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Ken Sipe">
            <a:extLst>
              <a:ext uri="{FF2B5EF4-FFF2-40B4-BE49-F238E27FC236}">
                <a16:creationId xmlns:a16="http://schemas.microsoft.com/office/drawing/2014/main" id="{124A3089-E69D-F046-8A27-C8016A278326}"/>
              </a:ext>
            </a:extLst>
          </p:cNvPr>
          <p:cNvSpPr txBox="1"/>
          <p:nvPr/>
        </p:nvSpPr>
        <p:spPr>
          <a:xfrm>
            <a:off x="3086173" y="2925034"/>
            <a:ext cx="5698200" cy="923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 defTabSz="685800">
              <a:defRPr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r>
              <a:rPr sz="4800" dirty="0"/>
              <a:t>Ken </a:t>
            </a:r>
            <a:r>
              <a:rPr sz="4800" dirty="0" err="1"/>
              <a:t>Sipe</a:t>
            </a:r>
            <a:endParaRPr sz="4800" dirty="0"/>
          </a:p>
        </p:txBody>
      </p:sp>
      <p:pic>
        <p:nvPicPr>
          <p:cNvPr id="4" name="image3.png" descr="image3.png">
            <a:extLst>
              <a:ext uri="{FF2B5EF4-FFF2-40B4-BE49-F238E27FC236}">
                <a16:creationId xmlns:a16="http://schemas.microsoft.com/office/drawing/2014/main" id="{96910460-B56E-5344-9311-BD2C19656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rcRect b="4"/>
          <a:stretch>
            <a:fillRect/>
          </a:stretch>
        </p:blipFill>
        <p:spPr>
          <a:xfrm>
            <a:off x="4692525" y="421191"/>
            <a:ext cx="2485497" cy="24743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cubicBezTo>
                  <a:pt x="4838" y="0"/>
                  <a:pt x="0" y="4835"/>
                  <a:pt x="0" y="10800"/>
                </a:cubicBezTo>
                <a:cubicBezTo>
                  <a:pt x="0" y="16765"/>
                  <a:pt x="4838" y="21600"/>
                  <a:pt x="10802" y="21600"/>
                </a:cubicBezTo>
                <a:cubicBezTo>
                  <a:pt x="16767" y="21600"/>
                  <a:pt x="21600" y="16765"/>
                  <a:pt x="21600" y="10800"/>
                </a:cubicBezTo>
                <a:cubicBezTo>
                  <a:pt x="21600" y="4835"/>
                  <a:pt x="16767" y="0"/>
                  <a:pt x="10802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5" name="Distributed Application Engineer">
            <a:extLst>
              <a:ext uri="{FF2B5EF4-FFF2-40B4-BE49-F238E27FC236}">
                <a16:creationId xmlns:a16="http://schemas.microsoft.com/office/drawing/2014/main" id="{9F9BF0AE-0E62-4646-8984-2F9A2D16F2CB}"/>
              </a:ext>
            </a:extLst>
          </p:cNvPr>
          <p:cNvSpPr txBox="1"/>
          <p:nvPr/>
        </p:nvSpPr>
        <p:spPr>
          <a:xfrm>
            <a:off x="3984459" y="3793439"/>
            <a:ext cx="3901627" cy="759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 algn="ctr" defTabSz="68580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1867" dirty="0"/>
              <a:t>Distributed Application Engineer</a:t>
            </a:r>
            <a:endParaRPr lang="en-US" sz="1867" dirty="0"/>
          </a:p>
          <a:p>
            <a:r>
              <a:rPr lang="en-US" sz="1867" dirty="0"/>
              <a:t>And Orchestration Conductor </a:t>
            </a:r>
            <a:endParaRPr sz="1867" dirty="0"/>
          </a:p>
        </p:txBody>
      </p:sp>
      <p:sp>
        <p:nvSpPr>
          <p:cNvPr id="6" name="Apache Mesos Contributor…">
            <a:extLst>
              <a:ext uri="{FF2B5EF4-FFF2-40B4-BE49-F238E27FC236}">
                <a16:creationId xmlns:a16="http://schemas.microsoft.com/office/drawing/2014/main" id="{A05DFC66-CCA3-B94D-AB60-64B19417B593}"/>
              </a:ext>
            </a:extLst>
          </p:cNvPr>
          <p:cNvSpPr txBox="1"/>
          <p:nvPr/>
        </p:nvSpPr>
        <p:spPr>
          <a:xfrm>
            <a:off x="3086173" y="4663928"/>
            <a:ext cx="6042603" cy="923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pPr algn="ctr" defTabSz="914377"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600" dirty="0"/>
              <a:t>Apache Mesos</a:t>
            </a:r>
            <a:r>
              <a:rPr lang="en-US" sz="1600" dirty="0"/>
              <a:t>, Kubernetes, KUDO, KUTTL</a:t>
            </a:r>
            <a:endParaRPr sz="1600" dirty="0"/>
          </a:p>
          <a:p>
            <a:pPr algn="ctr" defTabSz="914377"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1600" dirty="0"/>
          </a:p>
          <a:p>
            <a:pPr algn="ctr" defTabSz="914377"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600" dirty="0"/>
              <a:t>Developer:  Embedded, C++, Java, Groovy, Grails, C#, Go</a:t>
            </a:r>
            <a:endParaRPr lang="en-US" sz="1600" dirty="0"/>
          </a:p>
        </p:txBody>
      </p:sp>
      <p:grpSp>
        <p:nvGrpSpPr>
          <p:cNvPr id="7" name="Group">
            <a:extLst>
              <a:ext uri="{FF2B5EF4-FFF2-40B4-BE49-F238E27FC236}">
                <a16:creationId xmlns:a16="http://schemas.microsoft.com/office/drawing/2014/main" id="{103A932B-F03C-D941-9177-4BE33BD65C07}"/>
              </a:ext>
            </a:extLst>
          </p:cNvPr>
          <p:cNvGrpSpPr/>
          <p:nvPr/>
        </p:nvGrpSpPr>
        <p:grpSpPr>
          <a:xfrm>
            <a:off x="5109270" y="5698437"/>
            <a:ext cx="3675103" cy="677077"/>
            <a:chOff x="0" y="-15456"/>
            <a:chExt cx="2756326" cy="507806"/>
          </a:xfrm>
        </p:grpSpPr>
        <p:pic>
          <p:nvPicPr>
            <p:cNvPr id="8" name="image4.png" descr="image4.png">
              <a:extLst>
                <a:ext uri="{FF2B5EF4-FFF2-40B4-BE49-F238E27FC236}">
                  <a16:creationId xmlns:a16="http://schemas.microsoft.com/office/drawing/2014/main" id="{004EA713-4F94-8E4C-A210-B51F3259F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40245"/>
              <a:ext cx="255508" cy="2555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@KenSipe">
              <a:extLst>
                <a:ext uri="{FF2B5EF4-FFF2-40B4-BE49-F238E27FC236}">
                  <a16:creationId xmlns:a16="http://schemas.microsoft.com/office/drawing/2014/main" id="{DF51023F-CB89-8040-913F-3E501FB5F185}"/>
                </a:ext>
              </a:extLst>
            </p:cNvPr>
            <p:cNvSpPr/>
            <p:nvPr/>
          </p:nvSpPr>
          <p:spPr>
            <a:xfrm>
              <a:off x="193350" y="-15456"/>
              <a:ext cx="2562976" cy="507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defTabSz="685800">
                <a:defRPr sz="1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sz="1600" dirty="0"/>
                <a:t>@</a:t>
              </a:r>
              <a:r>
                <a:rPr sz="1600" dirty="0" err="1"/>
                <a:t>KenSipe</a:t>
              </a:r>
              <a:endParaRPr lang="en-US" sz="1600" dirty="0"/>
            </a:p>
            <a:p>
              <a:r>
                <a:rPr lang="en-US" sz="1600" dirty="0"/>
                <a:t>    ken@d2iq.com</a:t>
              </a:r>
              <a:endParaRPr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4732783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6FA47-EEBD-F44C-A899-C27490AD3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TestStep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880A8-4649-D940-B1C9-A6AE0C922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745572"/>
            <a:ext cx="4379259" cy="681478"/>
          </a:xfrm>
        </p:spPr>
        <p:txBody>
          <a:bodyPr/>
          <a:lstStyle/>
          <a:p>
            <a:r>
              <a:rPr lang="en-US" dirty="0"/>
              <a:t>Indexed Files</a:t>
            </a:r>
          </a:p>
          <a:p>
            <a:r>
              <a:rPr lang="en-US" dirty="0"/>
              <a:t>Same Index, Same Step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65680A-7929-894E-87A7-D286E4835DD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2 Concepts define a </a:t>
            </a:r>
            <a:r>
              <a:rPr lang="en-US" b="1" dirty="0" err="1"/>
              <a:t>TestStep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57A772-3BA5-8341-83C0-1DBA5773B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99" y="2527673"/>
            <a:ext cx="2133600" cy="295910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E875DC27-40B6-1445-B799-E901BA68F2C1}"/>
              </a:ext>
            </a:extLst>
          </p:cNvPr>
          <p:cNvSpPr/>
          <p:nvPr/>
        </p:nvSpPr>
        <p:spPr>
          <a:xfrm>
            <a:off x="559595" y="4666129"/>
            <a:ext cx="524435" cy="3092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57A5077-2BE7-0342-9FE6-F722C9F2D5EA}"/>
              </a:ext>
            </a:extLst>
          </p:cNvPr>
          <p:cNvSpPr txBox="1">
            <a:spLocks/>
          </p:cNvSpPr>
          <p:nvPr/>
        </p:nvSpPr>
        <p:spPr>
          <a:xfrm>
            <a:off x="5598458" y="1745572"/>
            <a:ext cx="4379259" cy="681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4325" algn="l" rtl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Roboto"/>
              <a:buChar char="•"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4325" algn="l" rtl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Roboto"/>
              <a:buChar char="•"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4325" algn="l" rtl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Roboto"/>
              <a:buChar char="•"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28600" indent="0"/>
            <a:r>
              <a:rPr lang="en-US" dirty="0"/>
              <a:t>Defined Kind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60BF5A-6A9E-E246-B7C7-665BB684E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259" y="2527673"/>
            <a:ext cx="73787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60945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6FA47-EEBD-F44C-A899-C27490AD3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TestAssert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880A8-4649-D940-B1C9-A6AE0C922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745572"/>
            <a:ext cx="4379259" cy="681478"/>
          </a:xfrm>
        </p:spPr>
        <p:txBody>
          <a:bodyPr/>
          <a:lstStyle/>
          <a:p>
            <a:r>
              <a:rPr lang="en-US" dirty="0"/>
              <a:t>Step file named with ”assert” or “errors”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65680A-7929-894E-87A7-D286E4835DD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2 Concepts define a </a:t>
            </a:r>
            <a:r>
              <a:rPr lang="en-US" b="1" dirty="0" err="1"/>
              <a:t>TestAssert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57A772-3BA5-8341-83C0-1DBA5773B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99" y="2527673"/>
            <a:ext cx="2133600" cy="295910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E875DC27-40B6-1445-B799-E901BA68F2C1}"/>
              </a:ext>
            </a:extLst>
          </p:cNvPr>
          <p:cNvSpPr/>
          <p:nvPr/>
        </p:nvSpPr>
        <p:spPr>
          <a:xfrm>
            <a:off x="559595" y="4666129"/>
            <a:ext cx="524435" cy="3092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57A5077-2BE7-0342-9FE6-F722C9F2D5EA}"/>
              </a:ext>
            </a:extLst>
          </p:cNvPr>
          <p:cNvSpPr txBox="1">
            <a:spLocks/>
          </p:cNvSpPr>
          <p:nvPr/>
        </p:nvSpPr>
        <p:spPr>
          <a:xfrm>
            <a:off x="5598458" y="1745572"/>
            <a:ext cx="4742330" cy="681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F2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4325" algn="l" rtl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Roboto"/>
              <a:buChar char="•"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4325" algn="l" rtl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Roboto"/>
              <a:buChar char="•"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4325" algn="l" rtl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Roboto"/>
              <a:buChar char="•"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28600" indent="0"/>
            <a:r>
              <a:rPr lang="en-US" dirty="0"/>
              <a:t>Defined Kind used within an assert step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CBE9E0-8EB9-F64D-AAFB-FD2CC135B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823" y="1958907"/>
            <a:ext cx="7004177" cy="541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47550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7A9CA-F70D-084B-B29D-C4532936B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KUTTL a </a:t>
            </a:r>
            <a:r>
              <a:rPr lang="en-US" dirty="0" err="1"/>
              <a:t>TestSuite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E577F-22F5-7848-A255-D98BE745D2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910D7D-C6A6-8548-9FD2-2A47A26026E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F3816E-484E-3141-9072-B53FE65F4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5155"/>
            <a:ext cx="9596369" cy="591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2264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body" idx="1"/>
          </p:nvPr>
        </p:nvSpPr>
        <p:spPr>
          <a:xfrm>
            <a:off x="372730" y="4003986"/>
            <a:ext cx="7312611" cy="1508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</a:pPr>
            <a:endParaRPr dirty="0"/>
          </a:p>
        </p:txBody>
      </p:sp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372731" y="1627059"/>
            <a:ext cx="7312611" cy="217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b="0" dirty="0"/>
              <a:t>Your first </a:t>
            </a:r>
            <a:r>
              <a:rPr lang="en-US" dirty="0"/>
              <a:t>KUTTL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330742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02592-B7DA-CA42-A424-9696FAD4D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 Setup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3E71AB-5A9D-7C40-9DBD-49FEE95B4D6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F8A44D-4E67-274A-B840-CD95C85C7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00" y="2052682"/>
            <a:ext cx="7327900" cy="901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F6CE7C-4DA9-E048-B01D-D8405690B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64" y="3252389"/>
            <a:ext cx="73279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6995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51772-7A2D-D548-8B56-9D97D216E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Step 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89208-1E09-EC47-816D-27C6392B1A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907CA3-CDA1-9C4C-A24E-2CFB10B00C7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2226AE-A55E-2C47-BB40-E8D1C5328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745572"/>
            <a:ext cx="55245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4745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51772-7A2D-D548-8B56-9D97D216E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Step 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89208-1E09-EC47-816D-27C6392B1A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907CA3-CDA1-9C4C-A24E-2CFB10B00C7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Assert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E76C9B-E305-3D4C-AF81-B6B0F3A01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64" y="1745572"/>
            <a:ext cx="55372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645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51772-7A2D-D548-8B56-9D97D216E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Suite Configuration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89208-1E09-EC47-816D-27C6392B1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4517" y="1745572"/>
            <a:ext cx="4814047" cy="4571996"/>
          </a:xfrm>
        </p:spPr>
        <p:txBody>
          <a:bodyPr/>
          <a:lstStyle/>
          <a:p>
            <a:r>
              <a:rPr lang="en-US" dirty="0"/>
              <a:t>Located in the working directory of </a:t>
            </a:r>
            <a:r>
              <a:rPr lang="en-US" dirty="0" err="1"/>
              <a:t>kuttl</a:t>
            </a:r>
            <a:r>
              <a:rPr lang="en-US" dirty="0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907CA3-CDA1-9C4C-A24E-2CFB10B00C7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/>
              <a:t>kuttl-test.yaml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3B8BFC-B5DC-3341-9230-5B57225FE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64" y="1745572"/>
            <a:ext cx="66802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3011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02592-B7DA-CA42-A424-9696FAD4D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Test Suite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8EBB83-A638-2044-80DA-E0534B4DD1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3E71AB-5A9D-7C40-9DBD-49FEE95B4D6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2910A7-3241-B84E-A861-6B6EC43DD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9958" y="630945"/>
            <a:ext cx="11125200" cy="4178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9965E0-386F-7F4D-A6DE-982BF5A1E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490" y="4960793"/>
            <a:ext cx="111252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048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02592-B7DA-CA42-A424-9696FAD4D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1 Test From the Suite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8EBB83-A638-2044-80DA-E0534B4DD1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--test &lt;test-name&gt;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3E71AB-5A9D-7C40-9DBD-49FEE95B4D6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919E77-241D-7443-8061-044C687EE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2423"/>
            <a:ext cx="11125200" cy="3606800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9E295597-60B3-A34F-998E-D576B57FDC15}"/>
              </a:ext>
            </a:extLst>
          </p:cNvPr>
          <p:cNvSpPr/>
          <p:nvPr/>
        </p:nvSpPr>
        <p:spPr>
          <a:xfrm>
            <a:off x="6656294" y="2554941"/>
            <a:ext cx="2635624" cy="416859"/>
          </a:xfrm>
          <a:prstGeom prst="fram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00267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62B9E-7C77-AA4C-8573-40ABADAE9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 is KUTTL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2B33CC-940B-A04B-A207-91B3F96860F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AF6780-EFB0-E143-8DEA-EC5E85426B92}"/>
              </a:ext>
            </a:extLst>
          </p:cNvPr>
          <p:cNvSpPr/>
          <p:nvPr/>
        </p:nvSpPr>
        <p:spPr>
          <a:xfrm>
            <a:off x="2731371" y="3288559"/>
            <a:ext cx="61093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/>
              <a:t>KUbernetes</a:t>
            </a:r>
            <a:r>
              <a:rPr lang="en-US" sz="3600" dirty="0"/>
              <a:t> Test </a:t>
            </a:r>
            <a:r>
              <a:rPr lang="en-US" sz="3600" dirty="0" err="1"/>
              <a:t>TooL</a:t>
            </a:r>
            <a:r>
              <a:rPr lang="en-US" sz="3600" dirty="0"/>
              <a:t> (</a:t>
            </a:r>
            <a:r>
              <a:rPr lang="en-US" sz="3600" dirty="0" err="1"/>
              <a:t>kuttl</a:t>
            </a:r>
            <a:r>
              <a:rPr lang="en-US"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967505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body" idx="1"/>
          </p:nvPr>
        </p:nvSpPr>
        <p:spPr>
          <a:xfrm>
            <a:off x="372730" y="4003986"/>
            <a:ext cx="7312611" cy="1508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</a:pPr>
            <a:endParaRPr dirty="0"/>
          </a:p>
        </p:txBody>
      </p:sp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372731" y="1627059"/>
            <a:ext cx="7312611" cy="217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b="0" dirty="0"/>
              <a:t>Ways to </a:t>
            </a:r>
            <a:r>
              <a:rPr lang="en-US" dirty="0"/>
              <a:t>KUTTL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215649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320A6-940D-C242-A3F4-7272F6B71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KUTTL CLI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1AA19-BAC5-E14C-88BD-1B530E212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 </a:t>
            </a:r>
            <a:r>
              <a:rPr lang="en-US" dirty="0" err="1"/>
              <a:t>kuttl</a:t>
            </a:r>
            <a:r>
              <a:rPr lang="en-US" dirty="0"/>
              <a:t> --help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445441-5738-A14C-B1BF-4F8ABC5FAED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DA7C30-F104-0347-A23D-AF54693A8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04" y="2795494"/>
            <a:ext cx="104521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64683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320A6-940D-C242-A3F4-7272F6B71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KUTTL Library Integration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A7316E-1225-D544-B36F-8F62563F9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06" y="3553493"/>
            <a:ext cx="8204200" cy="2667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445441-5738-A14C-B1BF-4F8ABC5FAED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B63BF8-1F55-6A49-B950-FFA1BC5D50C1}"/>
              </a:ext>
            </a:extLst>
          </p:cNvPr>
          <p:cNvSpPr txBox="1"/>
          <p:nvPr/>
        </p:nvSpPr>
        <p:spPr>
          <a:xfrm>
            <a:off x="2566737" y="70585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70359A-313E-0241-88BD-1AEFF522B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06" y="1774463"/>
            <a:ext cx="6426200" cy="88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62F3DD-EE59-E74F-BD3F-D529FD1A4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06" y="2886228"/>
            <a:ext cx="32385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793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13A0D-9545-6D42-A317-16FC077E7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TestSuite</a:t>
            </a:r>
            <a:r>
              <a:rPr lang="en-US" dirty="0"/>
              <a:t> Configuration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4B586-BD3B-9943-B0EC-9C42655CF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814C6A-2A03-0C48-B124-2023073B89E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059076-A7B6-0C4F-97D0-83FC0CAE8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99395"/>
            <a:ext cx="9475694" cy="979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1091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13A0D-9545-6D42-A317-16FC077E7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TestSuite</a:t>
            </a:r>
            <a:r>
              <a:rPr lang="en-US" dirty="0"/>
              <a:t> Configuration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4B586-BD3B-9943-B0EC-9C42655CF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814C6A-2A03-0C48-B124-2023073B89E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Kind Config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0C4D8B-0E8F-5D44-B075-D5FD8BB1B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64" y="1745571"/>
            <a:ext cx="11271000" cy="318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22635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13A0D-9545-6D42-A317-16FC077E7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TestSuite</a:t>
            </a:r>
            <a:r>
              <a:rPr lang="en-US" dirty="0"/>
              <a:t> Configuration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4B586-BD3B-9943-B0EC-9C42655CF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814C6A-2A03-0C48-B124-2023073B89E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BCBE17-3C68-CE42-8F8A-15CD908DB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1745572"/>
            <a:ext cx="11492439" cy="437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8240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04823-0CEE-8A45-B0AB-65B988E03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TestSuite</a:t>
            </a:r>
            <a:r>
              <a:rPr lang="en-US" dirty="0"/>
              <a:t> Configuration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4ADF68-103E-D446-AD33-527C6A2C6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C84312-C17C-CC45-8380-68D4F936EDA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 err="1"/>
              <a:t>kuttl-test.yaml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CFDF7-9E49-C643-A8D5-435D66940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53" y="1745572"/>
            <a:ext cx="96012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6730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6F0D-E21B-534B-A0DE-354B0FBAC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KUTTL CLI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6FA7E-6712-9444-A141-7B82F85D7D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929DDF-7A8A-5B49-9A81-899263F2F4A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Configuration or Override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035E25-D38E-D343-97D2-92B887BF0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6134"/>
            <a:ext cx="12192000" cy="327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7567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body" idx="1"/>
          </p:nvPr>
        </p:nvSpPr>
        <p:spPr>
          <a:xfrm>
            <a:off x="372730" y="4003986"/>
            <a:ext cx="7312611" cy="1508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</a:pPr>
            <a:endParaRPr dirty="0"/>
          </a:p>
        </p:txBody>
      </p:sp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372731" y="1627059"/>
            <a:ext cx="7312611" cy="217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b="0" dirty="0"/>
              <a:t>Where do you want to KUTTL?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270475381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6DBA6-4559-C44A-8851-0554E0E89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KUTTL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6B65D3-E42A-AF40-B74B-13810ABD7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0999" y="1745572"/>
            <a:ext cx="10403541" cy="4571996"/>
          </a:xfrm>
        </p:spPr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sz="2400" dirty="0"/>
              <a:t>Live Cluster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200" b="1" dirty="0"/>
              <a:t>$KUBECONFIG</a:t>
            </a:r>
            <a:r>
              <a:rPr lang="en-US" sz="2200" dirty="0"/>
              <a:t> or the </a:t>
            </a:r>
            <a:r>
              <a:rPr lang="en-US" sz="2200" b="1" dirty="0">
                <a:latin typeface="Lucida Console" panose="020B0609040504020204" pitchFamily="49" charset="0"/>
              </a:rPr>
              <a:t>--</a:t>
            </a:r>
            <a:r>
              <a:rPr lang="en-US" sz="2200" b="1" dirty="0" err="1">
                <a:latin typeface="Lucida Console" panose="020B0609040504020204" pitchFamily="49" charset="0"/>
              </a:rPr>
              <a:t>kubeconfig</a:t>
            </a:r>
            <a:r>
              <a:rPr lang="en-US" sz="2200" dirty="0"/>
              <a:t> flag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sz="2400" dirty="0"/>
              <a:t>Kind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dirty="0"/>
              <a:t>`</a:t>
            </a:r>
            <a:r>
              <a:rPr lang="en-US" dirty="0" err="1"/>
              <a:t>startKIND</a:t>
            </a:r>
            <a:r>
              <a:rPr lang="en-US" dirty="0"/>
              <a:t>:</a:t>
            </a:r>
            <a:r>
              <a:rPr lang="en-US" sz="2400" dirty="0"/>
              <a:t> </a:t>
            </a:r>
            <a:r>
              <a:rPr lang="en-US" dirty="0"/>
              <a:t>true</a:t>
            </a:r>
            <a:r>
              <a:rPr lang="en-US" b="1" dirty="0"/>
              <a:t>` </a:t>
            </a:r>
            <a:r>
              <a:rPr lang="en-US" dirty="0"/>
              <a:t>in </a:t>
            </a:r>
            <a:r>
              <a:rPr lang="en-US" dirty="0" err="1"/>
              <a:t>kuttl-test.yaml</a:t>
            </a:r>
            <a:r>
              <a:rPr lang="en-US" dirty="0"/>
              <a:t> or </a:t>
            </a:r>
            <a:r>
              <a:rPr lang="en-US" b="1" dirty="0"/>
              <a:t> </a:t>
            </a:r>
            <a:r>
              <a:rPr lang="en-US" sz="2400" dirty="0">
                <a:latin typeface="Lucida Console" panose="020B0609040504020204" pitchFamily="49" charset="0"/>
              </a:rPr>
              <a:t>--start-kind</a:t>
            </a:r>
            <a:r>
              <a:rPr lang="en-US" dirty="0">
                <a:latin typeface="Lucida Console" panose="020B0609040504020204" pitchFamily="49" charset="0"/>
              </a:rPr>
              <a:t>=</a:t>
            </a:r>
            <a:r>
              <a:rPr lang="en-US" sz="2400" dirty="0">
                <a:latin typeface="Lucida Console" panose="020B0609040504020204" pitchFamily="49" charset="0"/>
              </a:rPr>
              <a:t>true</a:t>
            </a:r>
            <a:endParaRPr lang="en-US" sz="2200" dirty="0">
              <a:latin typeface="Lucida Console" panose="020B0609040504020204" pitchFamily="49" charset="0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200" dirty="0"/>
              <a:t>Lots of kind control</a:t>
            </a:r>
          </a:p>
          <a:p>
            <a:pPr marL="685800" lvl="1" indent="0">
              <a:buNone/>
            </a:pPr>
            <a:endParaRPr lang="en-US" sz="2200" dirty="0"/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sz="2400" dirty="0"/>
              <a:t>Mocked Control Plane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200" dirty="0"/>
              <a:t>`</a:t>
            </a:r>
            <a:r>
              <a:rPr lang="en-US" dirty="0" err="1"/>
              <a:t>startControlPlane</a:t>
            </a:r>
            <a:r>
              <a:rPr lang="en-US" sz="2200" dirty="0"/>
              <a:t>: true` in </a:t>
            </a:r>
            <a:r>
              <a:rPr lang="en-US" sz="2200" dirty="0" err="1"/>
              <a:t>kuttl-test.yaml</a:t>
            </a:r>
            <a:r>
              <a:rPr lang="en-US" sz="2200" dirty="0"/>
              <a:t> or  </a:t>
            </a:r>
            <a:r>
              <a:rPr lang="en-US" sz="2200" dirty="0">
                <a:latin typeface="Lucida Console" panose="020B0609040504020204" pitchFamily="49" charset="0"/>
              </a:rPr>
              <a:t>--start-control-plane</a:t>
            </a:r>
          </a:p>
          <a:p>
            <a:pPr marL="1028700" lvl="1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1028700" lvl="1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277DC-8C6E-6344-A938-048A28FF7E3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Test Environments</a:t>
            </a:r>
          </a:p>
        </p:txBody>
      </p:sp>
    </p:spTree>
    <p:extLst>
      <p:ext uri="{BB962C8B-B14F-4D97-AF65-F5344CB8AC3E}">
        <p14:creationId xmlns:p14="http://schemas.microsoft.com/office/powerpoint/2010/main" val="253337801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320A6-940D-C242-A3F4-7272F6B71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KUTTL Origins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1AA19-BAC5-E14C-88BD-1B530E212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Kubernetes Universal </a:t>
            </a:r>
            <a:r>
              <a:rPr lang="en-US" sz="2400" b="1" dirty="0"/>
              <a:t>Declarative</a:t>
            </a:r>
            <a:r>
              <a:rPr lang="en-US" sz="2400" dirty="0"/>
              <a:t> Operator</a:t>
            </a:r>
          </a:p>
          <a:p>
            <a:r>
              <a:rPr lang="en-US" sz="2400" dirty="0"/>
              <a:t>(KUDO)</a:t>
            </a:r>
          </a:p>
          <a:p>
            <a:endParaRPr lang="en-US" sz="2400" dirty="0"/>
          </a:p>
          <a:p>
            <a:r>
              <a:rPr lang="en-US" sz="2400" dirty="0"/>
              <a:t>Declarative Testing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445441-5738-A14C-B1BF-4F8ABC5FAED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A153D2-C583-6B4A-BE41-45E7F7B95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796" y="1281762"/>
            <a:ext cx="5715000" cy="2349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435012-3367-9748-9984-C58381DBE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018" y="3631261"/>
            <a:ext cx="5023887" cy="297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04667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CF2B0-5E43-564B-8BD3-68E937EC6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Kind Cluster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A6092-2F64-4A46-B3ED-82C5E0E6C3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Special Kind Configuration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Lucida Console" panose="020B0609040504020204" pitchFamily="49" charset="0"/>
              </a:rPr>
              <a:t>kubectl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kuttl</a:t>
            </a:r>
            <a:r>
              <a:rPr lang="en-US" dirty="0">
                <a:latin typeface="Lucida Console" panose="020B0609040504020204" pitchFamily="49" charset="0"/>
              </a:rPr>
              <a:t> test </a:t>
            </a:r>
            <a:r>
              <a:rPr lang="en-US" b="1" dirty="0">
                <a:latin typeface="Lucida Console" panose="020B0609040504020204" pitchFamily="49" charset="0"/>
              </a:rPr>
              <a:t>--kind-config</a:t>
            </a:r>
            <a:r>
              <a:rPr lang="en-US" dirty="0">
                <a:latin typeface="Lucida Console" panose="020B0609040504020204" pitchFamily="49" charset="0"/>
              </a:rPr>
              <a:t>=</a:t>
            </a:r>
            <a:r>
              <a:rPr lang="en-US" dirty="0" err="1">
                <a:latin typeface="Lucida Console" panose="020B0609040504020204" pitchFamily="49" charset="0"/>
              </a:rPr>
              <a:t>kind.yaml</a:t>
            </a:r>
            <a:endParaRPr lang="en-US" dirty="0">
              <a:latin typeface="Lucida Console" panose="020B0609040504020204" pitchFamily="49" charset="0"/>
            </a:endParaRPr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228600" indent="0"/>
            <a:r>
              <a:rPr lang="en-US" dirty="0"/>
              <a:t>Setting Kind Context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Lucida Console" panose="020B0609040504020204" pitchFamily="49" charset="0"/>
              </a:rPr>
              <a:t>kubectl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kuttl</a:t>
            </a:r>
            <a:r>
              <a:rPr lang="en-US" dirty="0">
                <a:latin typeface="Lucida Console" panose="020B0609040504020204" pitchFamily="49" charset="0"/>
              </a:rPr>
              <a:t> test </a:t>
            </a:r>
            <a:r>
              <a:rPr lang="en-US" b="1" dirty="0">
                <a:latin typeface="Lucida Console" panose="020B0609040504020204" pitchFamily="49" charset="0"/>
              </a:rPr>
              <a:t>--kind-context</a:t>
            </a:r>
            <a:r>
              <a:rPr lang="en-US" dirty="0">
                <a:latin typeface="Lucida Console" panose="020B0609040504020204" pitchFamily="49" charset="0"/>
              </a:rPr>
              <a:t>=foo</a:t>
            </a:r>
          </a:p>
          <a:p>
            <a:pPr marL="228600" indent="0"/>
            <a:endParaRPr lang="en-US" dirty="0"/>
          </a:p>
          <a:p>
            <a:pPr marL="228600" indent="0"/>
            <a:r>
              <a:rPr lang="en-US" dirty="0"/>
              <a:t>Preload Container Images</a:t>
            </a:r>
          </a:p>
          <a:p>
            <a:pPr marL="228600" indent="0"/>
            <a:r>
              <a:rPr lang="en-US" dirty="0"/>
              <a:t>* In </a:t>
            </a:r>
            <a:r>
              <a:rPr lang="en-US" dirty="0" err="1"/>
              <a:t>kuttl-test.yaml</a:t>
            </a:r>
            <a:r>
              <a:rPr lang="en-US" dirty="0"/>
              <a:t> </a:t>
            </a:r>
            <a:r>
              <a:rPr lang="en-US" dirty="0" err="1">
                <a:latin typeface="Lucida Console" panose="020B0609040504020204" pitchFamily="49" charset="0"/>
              </a:rPr>
              <a:t>kindContainers</a:t>
            </a:r>
            <a:r>
              <a:rPr lang="en-US" dirty="0"/>
              <a:t>: </a:t>
            </a:r>
          </a:p>
          <a:p>
            <a:pPr marL="228600" indent="0"/>
            <a:endParaRPr lang="en-US" dirty="0"/>
          </a:p>
          <a:p>
            <a:pPr marL="228600" indent="0"/>
            <a:r>
              <a:rPr lang="en-US" dirty="0"/>
              <a:t>Keep Cluster for analysis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Lucida Console" panose="020B0609040504020204" pitchFamily="49" charset="0"/>
              </a:rPr>
              <a:t>kubectl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kuttl</a:t>
            </a:r>
            <a:r>
              <a:rPr lang="en-US" dirty="0">
                <a:latin typeface="Lucida Console" panose="020B0609040504020204" pitchFamily="49" charset="0"/>
              </a:rPr>
              <a:t> test  </a:t>
            </a:r>
            <a:r>
              <a:rPr lang="en-US" b="1" dirty="0">
                <a:latin typeface="Lucida Console" panose="020B0609040504020204" pitchFamily="49" charset="0"/>
              </a:rPr>
              <a:t>--skip-cluster-delete</a:t>
            </a:r>
          </a:p>
          <a:p>
            <a:pPr marL="228600" indent="0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E7D978-165E-654A-8216-B913B988D84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395473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body" idx="1"/>
          </p:nvPr>
        </p:nvSpPr>
        <p:spPr>
          <a:xfrm>
            <a:off x="372730" y="4003986"/>
            <a:ext cx="7312611" cy="1508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</a:pPr>
            <a:endParaRPr dirty="0"/>
          </a:p>
        </p:txBody>
      </p:sp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372731" y="1627059"/>
            <a:ext cx="7312611" cy="217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b="0" dirty="0"/>
              <a:t>Autonomy of a KUTTL</a:t>
            </a:r>
            <a:br>
              <a:rPr lang="en-US" b="0" dirty="0"/>
            </a:br>
            <a:br>
              <a:rPr lang="en-US" b="0" dirty="0"/>
            </a:b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363429097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CF2B0-5E43-564B-8BD3-68E937EC6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A6092-2F64-4A46-B3ED-82C5E0E6C3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files: *.</a:t>
            </a:r>
            <a:r>
              <a:rPr lang="en-US" dirty="0" err="1"/>
              <a:t>yaml</a:t>
            </a:r>
            <a:r>
              <a:rPr lang="en-US" dirty="0"/>
              <a:t> or *.</a:t>
            </a:r>
            <a:r>
              <a:rPr lang="en-US" dirty="0" err="1"/>
              <a:t>yml</a:t>
            </a:r>
            <a:endParaRPr lang="en-US" dirty="0"/>
          </a:p>
          <a:p>
            <a:endParaRPr lang="en-US" dirty="0"/>
          </a:p>
          <a:p>
            <a:r>
              <a:rPr lang="en-US" dirty="0"/>
              <a:t>Other files ignored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useful for docs, license, etc.</a:t>
            </a:r>
          </a:p>
          <a:p>
            <a:pPr marL="228600" indent="0"/>
            <a:endParaRPr lang="en-US" dirty="0"/>
          </a:p>
          <a:p>
            <a:pPr marL="228600" indent="0"/>
            <a:r>
              <a:rPr lang="en-US" dirty="0"/>
              <a:t>&lt;index&gt;-&lt;step-name&gt;.</a:t>
            </a:r>
            <a:r>
              <a:rPr lang="en-US" dirty="0" err="1"/>
              <a:t>yaml</a:t>
            </a:r>
            <a:endParaRPr lang="en-US" dirty="0"/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tests/e2e/example/00-pod.yaml 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tests/e2e/example/00-example.yaml 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tests/e2e/example/01-staging.yaml</a:t>
            </a:r>
          </a:p>
          <a:p>
            <a:pPr marL="228600" indent="0"/>
            <a:endParaRPr lang="en-US" dirty="0"/>
          </a:p>
          <a:p>
            <a:pPr marL="228600" indent="0"/>
            <a:r>
              <a:rPr lang="en-US" dirty="0"/>
              <a:t>Step is all indexed files, evaluated followed by asserts (more to come)</a:t>
            </a:r>
          </a:p>
          <a:p>
            <a:pPr marL="228600" indent="0"/>
            <a:endParaRPr lang="en-US" dirty="0"/>
          </a:p>
          <a:p>
            <a:pPr marL="228600" indent="0"/>
            <a:r>
              <a:rPr lang="en-US" dirty="0"/>
              <a:t>Multiple YAML docs is common in a file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E7D978-165E-654A-8216-B913B988D84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Files and Format</a:t>
            </a:r>
          </a:p>
        </p:txBody>
      </p:sp>
    </p:spTree>
    <p:extLst>
      <p:ext uri="{BB962C8B-B14F-4D97-AF65-F5344CB8AC3E}">
        <p14:creationId xmlns:p14="http://schemas.microsoft.com/office/powerpoint/2010/main" val="4160872000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CF2B0-5E43-564B-8BD3-68E937EC6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A6092-2F64-4A46-B3ED-82C5E0E6C3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 files are: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b="1" dirty="0"/>
              <a:t>Created</a:t>
            </a:r>
            <a:r>
              <a:rPr lang="en-US" dirty="0"/>
              <a:t> if they do not exist in cluster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Patch </a:t>
            </a:r>
            <a:r>
              <a:rPr lang="en-US" b="1" dirty="0"/>
              <a:t>Updated</a:t>
            </a:r>
            <a:r>
              <a:rPr lang="en-US" dirty="0"/>
              <a:t> if they exist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dirty="0"/>
              <a:t>Possible to express minimum updates</a:t>
            </a:r>
          </a:p>
          <a:p>
            <a:pPr marL="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>
              <a:buFont typeface="Arial" panose="020B0604020202020204" pitchFamily="34" charset="0"/>
              <a:buChar char="•"/>
            </a:pPr>
            <a:r>
              <a:rPr lang="en-US" dirty="0"/>
              <a:t>Delete is possible through a </a:t>
            </a:r>
            <a:r>
              <a:rPr lang="en-US" dirty="0" err="1"/>
              <a:t>TestStep</a:t>
            </a:r>
            <a:r>
              <a:rPr lang="en-US" dirty="0"/>
              <a:t> Object</a:t>
            </a:r>
          </a:p>
          <a:p>
            <a:pPr marL="571500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>
              <a:buFont typeface="Arial" panose="020B0604020202020204" pitchFamily="34" charset="0"/>
              <a:buChar char="•"/>
            </a:pPr>
            <a:endParaRPr lang="en-US" dirty="0"/>
          </a:p>
          <a:p>
            <a:pPr marL="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E7D978-165E-654A-8216-B913B988D84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Create or Update</a:t>
            </a:r>
          </a:p>
        </p:txBody>
      </p:sp>
    </p:spTree>
    <p:extLst>
      <p:ext uri="{BB962C8B-B14F-4D97-AF65-F5344CB8AC3E}">
        <p14:creationId xmlns:p14="http://schemas.microsoft.com/office/powerpoint/2010/main" val="3152424919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CF2B0-5E43-564B-8BD3-68E937EC6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A6092-2F64-4A46-B3ED-82C5E0E6C3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Delete is possible through a </a:t>
            </a:r>
            <a:r>
              <a:rPr lang="en-US" dirty="0" err="1"/>
              <a:t>TestStep</a:t>
            </a:r>
            <a:r>
              <a:rPr lang="en-US" dirty="0"/>
              <a:t> Object: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E7D978-165E-654A-8216-B913B988D84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Delete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789F21-ED53-AF4E-B7CF-066A79693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788" y="2782830"/>
            <a:ext cx="8086164" cy="407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40038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2139F-C507-604E-A049-0B3E8E9D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01EB5-06F2-EC4C-8701-019A2AE150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Arbitrary commands are possible and are run at the beginning of the step and run until complete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054566-47C9-CF43-8B3B-A0BBE12F63A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commands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47AAFE-C756-3744-96FA-23999BF6D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696" y="3040389"/>
            <a:ext cx="9512300" cy="1752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27414B-5CE7-1246-8E39-F3ED58ABB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696" y="4792989"/>
            <a:ext cx="95123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338334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A4CE0-1B34-2C47-8DF2-6345482F0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Asserts and Errors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AC686D-08B2-FF42-9BC5-06EDDF581D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/>
            <a:r>
              <a:rPr lang="en-US" dirty="0"/>
              <a:t>&lt;index&gt;-</a:t>
            </a:r>
            <a:r>
              <a:rPr lang="en-US" dirty="0" err="1"/>
              <a:t>assert.yaml</a:t>
            </a:r>
            <a:endParaRPr lang="en-US" dirty="0"/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Asserts the state was met within a time limit (default: 30 secs)</a:t>
            </a:r>
          </a:p>
          <a:p>
            <a:pPr marL="228600" indent="0"/>
            <a:endParaRPr lang="en-US" dirty="0"/>
          </a:p>
          <a:p>
            <a:pPr marL="228600" indent="0"/>
            <a:r>
              <a:rPr lang="en-US" dirty="0"/>
              <a:t>&lt;index&gt;-</a:t>
            </a:r>
            <a:r>
              <a:rPr lang="en-US" dirty="0" err="1"/>
              <a:t>errors.yaml</a:t>
            </a:r>
            <a:endParaRPr lang="en-US" dirty="0"/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Asserts if a state exists that it is an error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Asserts the absence of an object</a:t>
            </a:r>
          </a:p>
          <a:p>
            <a:pPr marL="228600" indent="0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130455-5460-084A-BB89-C139AADD5D8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Format</a:t>
            </a:r>
          </a:p>
        </p:txBody>
      </p:sp>
    </p:spTree>
    <p:extLst>
      <p:ext uri="{BB962C8B-B14F-4D97-AF65-F5344CB8AC3E}">
        <p14:creationId xmlns:p14="http://schemas.microsoft.com/office/powerpoint/2010/main" val="4002605597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A4CE0-1B34-2C47-8DF2-6345482F0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Asserts and Errors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AC686D-08B2-FF42-9BC5-06EDDF581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3064" y="3834820"/>
            <a:ext cx="11421732" cy="3023180"/>
          </a:xfrm>
        </p:spPr>
        <p:txBody>
          <a:bodyPr/>
          <a:lstStyle/>
          <a:p>
            <a:pPr marL="228600" indent="0"/>
            <a:r>
              <a:rPr lang="en-US" dirty="0"/>
              <a:t>For Assert:</a:t>
            </a:r>
          </a:p>
          <a:p>
            <a:pPr marL="228600" indent="0"/>
            <a:r>
              <a:rPr lang="en-US" dirty="0"/>
              <a:t>Passes if there is a pod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named my-pod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 err="1"/>
              <a:t>status.phase</a:t>
            </a:r>
            <a:r>
              <a:rPr lang="en-US" dirty="0"/>
              <a:t>=Successful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228600" indent="0"/>
            <a:r>
              <a:rPr lang="en-US" dirty="0"/>
              <a:t>No other fields are evaluated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130455-5460-084A-BB89-C139AADD5D8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A98CDA-801C-EF43-AE0C-5511A2729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380" y="1498020"/>
            <a:ext cx="95631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368928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7DBA8-1F36-B44A-9135-88750AFED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KUTTLing</a:t>
            </a:r>
            <a:r>
              <a:rPr lang="en-US" dirty="0"/>
              <a:t> Tips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1ABED6-4E0C-A74A-8E50-55792978D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4844372"/>
            <a:ext cx="11223812" cy="1473196"/>
          </a:xfrm>
        </p:spPr>
        <p:txBody>
          <a:bodyPr/>
          <a:lstStyle/>
          <a:p>
            <a:r>
              <a:rPr lang="en-US" dirty="0"/>
              <a:t>Asserts that an Event with reason “Started” happened for `my-pod`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0833CB-9DE4-D74F-9699-9C45C21868C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 err="1"/>
              <a:t>Kuberenetes</a:t>
            </a:r>
            <a:r>
              <a:rPr lang="en-US" dirty="0"/>
              <a:t> Events are Objects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32E741-51B2-8542-AF9F-E105A0400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366" y="1745572"/>
            <a:ext cx="95250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301183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7DBA8-1F36-B44A-9135-88750AFED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KUTTLing</a:t>
            </a:r>
            <a:r>
              <a:rPr lang="en-US" dirty="0"/>
              <a:t> Tips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1ABED6-4E0C-A74A-8E50-55792978D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3064" y="1631567"/>
            <a:ext cx="11223812" cy="1473196"/>
          </a:xfrm>
        </p:spPr>
        <p:txBody>
          <a:bodyPr/>
          <a:lstStyle/>
          <a:p>
            <a:r>
              <a:rPr lang="en-US" dirty="0"/>
              <a:t>Certain objects (like CRDs) </a:t>
            </a:r>
            <a:r>
              <a:rPr lang="en-US" b="1" dirty="0"/>
              <a:t>take time</a:t>
            </a:r>
            <a:r>
              <a:rPr lang="en-US" dirty="0"/>
              <a:t> before they are available resources. </a:t>
            </a:r>
          </a:p>
          <a:p>
            <a:r>
              <a:rPr lang="en-US" dirty="0"/>
              <a:t>At the </a:t>
            </a:r>
            <a:r>
              <a:rPr lang="en-US" dirty="0" err="1"/>
              <a:t>TestSuite</a:t>
            </a:r>
            <a:r>
              <a:rPr lang="en-US" dirty="0"/>
              <a:t> level, defined CRDs are waited for prior to tests</a:t>
            </a:r>
          </a:p>
          <a:p>
            <a:r>
              <a:rPr lang="en-US" dirty="0"/>
              <a:t>IF you have a</a:t>
            </a:r>
            <a:r>
              <a:rPr lang="en-US" b="1" dirty="0"/>
              <a:t> CRD as part of a step</a:t>
            </a:r>
            <a:r>
              <a:rPr lang="en-US" dirty="0"/>
              <a:t>, it is necessary to assert for that CRD prior to using.</a:t>
            </a:r>
          </a:p>
          <a:p>
            <a:r>
              <a:rPr lang="en-US" dirty="0"/>
              <a:t>Assuming 00-crd.yaml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0833CB-9DE4-D74F-9699-9C45C21868C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CRDs or Waiting for K8S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7AAF77-4054-114E-9341-DC84DB9DE0E0}"/>
              </a:ext>
            </a:extLst>
          </p:cNvPr>
          <p:cNvSpPr/>
          <p:nvPr/>
        </p:nvSpPr>
        <p:spPr>
          <a:xfrm>
            <a:off x="549461" y="2891115"/>
            <a:ext cx="23391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99551A"/>
                </a:solidFill>
                <a:latin typeface="Lucida Console" panose="020B0609040504020204" pitchFamily="49" charset="0"/>
              </a:rPr>
              <a:t>00-assert.yaml</a:t>
            </a:r>
            <a:endParaRPr lang="en-US" sz="2000" dirty="0">
              <a:latin typeface="Lucida Console" panose="020B060904050402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BECBEF-116D-1B48-9856-7A6623C8A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61" y="3237437"/>
            <a:ext cx="3721100" cy="304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2BCA2DF-8575-A840-8023-41BBE3561D9B}"/>
              </a:ext>
            </a:extLst>
          </p:cNvPr>
          <p:cNvSpPr/>
          <p:nvPr/>
        </p:nvSpPr>
        <p:spPr>
          <a:xfrm>
            <a:off x="2269804" y="6337429"/>
            <a:ext cx="54665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https://kudo.dev/docs/testing/tips.html#custom-resource-definitions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A34EB2-1AB2-5C47-90D1-7E741F68A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620" y="4497424"/>
            <a:ext cx="3949700" cy="1676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77645F2-6F16-0A45-AD2A-080F7C9339F2}"/>
              </a:ext>
            </a:extLst>
          </p:cNvPr>
          <p:cNvSpPr/>
          <p:nvPr/>
        </p:nvSpPr>
        <p:spPr>
          <a:xfrm>
            <a:off x="6541620" y="4161272"/>
            <a:ext cx="18774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99551A"/>
                </a:solidFill>
                <a:latin typeface="Lucida Console" panose="020B0609040504020204" pitchFamily="49" charset="0"/>
              </a:rPr>
              <a:t>01-use.yaml</a:t>
            </a:r>
            <a:endParaRPr lang="en-US" sz="20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38827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62B9E-7C77-AA4C-8573-40ABADAE9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 is KUTTL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052D55-0FCA-534B-B294-2CDE20F001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strike="sngStrike" dirty="0"/>
              <a:t>Unit</a:t>
            </a:r>
          </a:p>
          <a:p>
            <a:endParaRPr lang="en-US" sz="2800" dirty="0"/>
          </a:p>
          <a:p>
            <a:r>
              <a:rPr lang="en-US" sz="2800" dirty="0"/>
              <a:t>Integration</a:t>
            </a:r>
          </a:p>
          <a:p>
            <a:endParaRPr lang="en-US" sz="2800" dirty="0"/>
          </a:p>
          <a:p>
            <a:r>
              <a:rPr lang="en-US" sz="2800" dirty="0"/>
              <a:t>e2e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2B33CC-940B-A04B-A207-91B3F96860F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55A4D8-4AA6-904F-9612-C50654AEA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623" y="4544788"/>
            <a:ext cx="4112377" cy="231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98407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7DBA8-1F36-B44A-9135-88750AFED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KUTTLing</a:t>
            </a:r>
            <a:r>
              <a:rPr lang="en-US" dirty="0"/>
              <a:t> Tips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0833CB-9DE4-D74F-9699-9C45C21868C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Helm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2FAB16-DE5F-DA41-8EBE-289B33C53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713" y="1379811"/>
            <a:ext cx="8980681" cy="4538494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A00A3B-C13F-B24D-B3B8-50CF606F2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2792" y="5932961"/>
            <a:ext cx="4486522" cy="330679"/>
          </a:xfrm>
        </p:spPr>
        <p:txBody>
          <a:bodyPr/>
          <a:lstStyle/>
          <a:p>
            <a:r>
              <a:rPr lang="en-US" dirty="0"/>
              <a:t>Also possible in a </a:t>
            </a:r>
            <a:r>
              <a:rPr lang="en-US" dirty="0" err="1"/>
              <a:t>TestStep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623707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body" idx="1"/>
          </p:nvPr>
        </p:nvSpPr>
        <p:spPr>
          <a:xfrm>
            <a:off x="372730" y="4003986"/>
            <a:ext cx="7312611" cy="1508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</a:pPr>
            <a:endParaRPr dirty="0"/>
          </a:p>
        </p:txBody>
      </p:sp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372731" y="1627059"/>
            <a:ext cx="7312611" cy="217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b="0" dirty="0" err="1"/>
              <a:t>KUTTLing</a:t>
            </a:r>
            <a:r>
              <a:rPr lang="en-US" b="0" dirty="0"/>
              <a:t> an Operator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2651929686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A4CE0-1B34-2C47-8DF2-6345482F0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AC686D-08B2-FF42-9BC5-06EDDF581D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/>
            <a:r>
              <a:rPr lang="en-US" dirty="0"/>
              <a:t>Installing CRDs</a:t>
            </a:r>
          </a:p>
          <a:p>
            <a:pPr marL="228600" indent="0"/>
            <a:endParaRPr lang="en-US" dirty="0"/>
          </a:p>
          <a:p>
            <a:pPr marL="228600" indent="0"/>
            <a:r>
              <a:rPr lang="en-US" b="1" dirty="0" err="1"/>
              <a:t>crdDir</a:t>
            </a:r>
            <a:r>
              <a:rPr lang="en-US" dirty="0"/>
              <a:t> in </a:t>
            </a:r>
            <a:r>
              <a:rPr lang="en-US" dirty="0" err="1"/>
              <a:t>kuttl-test.yaml</a:t>
            </a:r>
            <a:endParaRPr lang="en-US" dirty="0"/>
          </a:p>
          <a:p>
            <a:pPr marL="228600" indent="0"/>
            <a:endParaRPr lang="en-US" dirty="0"/>
          </a:p>
          <a:p>
            <a:pPr marL="228600" indent="0"/>
            <a:r>
              <a:rPr lang="en-US" dirty="0"/>
              <a:t>Or </a:t>
            </a:r>
          </a:p>
          <a:p>
            <a:pPr marL="228600" indent="0"/>
            <a:endParaRPr lang="en-US" dirty="0"/>
          </a:p>
          <a:p>
            <a:pPr marL="228600" indent="0"/>
            <a:r>
              <a:rPr lang="en-US" dirty="0">
                <a:latin typeface="Lucida Console" panose="020B0609040504020204" pitchFamily="49" charset="0"/>
              </a:rPr>
              <a:t>k </a:t>
            </a:r>
            <a:r>
              <a:rPr lang="en-US" dirty="0" err="1">
                <a:latin typeface="Lucida Console" panose="020B0609040504020204" pitchFamily="49" charset="0"/>
              </a:rPr>
              <a:t>kuttl</a:t>
            </a:r>
            <a:r>
              <a:rPr lang="en-US" dirty="0">
                <a:latin typeface="Lucida Console" panose="020B0609040504020204" pitchFamily="49" charset="0"/>
              </a:rPr>
              <a:t> test </a:t>
            </a:r>
            <a:r>
              <a:rPr lang="en-US" b="1" dirty="0">
                <a:latin typeface="Lucida Console" panose="020B0609040504020204" pitchFamily="49" charset="0"/>
              </a:rPr>
              <a:t>--</a:t>
            </a:r>
            <a:r>
              <a:rPr lang="en-US" b="1" dirty="0" err="1">
                <a:latin typeface="Lucida Console" panose="020B0609040504020204" pitchFamily="49" charset="0"/>
              </a:rPr>
              <a:t>crd-dir</a:t>
            </a:r>
            <a:endParaRPr lang="en-US" b="1" dirty="0">
              <a:latin typeface="Lucida Console" panose="020B0609040504020204" pitchFamily="49" charset="0"/>
            </a:endParaRPr>
          </a:p>
          <a:p>
            <a:pPr marL="228600" indent="0"/>
            <a:endParaRPr lang="en-US" dirty="0"/>
          </a:p>
          <a:p>
            <a:pPr marL="228600" indent="0"/>
            <a:r>
              <a:rPr lang="en-US" dirty="0"/>
              <a:t>Loads and Waits for CRD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130455-5460-084A-BB89-C139AADD5D8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CRD</a:t>
            </a:r>
          </a:p>
        </p:txBody>
      </p:sp>
    </p:spTree>
    <p:extLst>
      <p:ext uri="{BB962C8B-B14F-4D97-AF65-F5344CB8AC3E}">
        <p14:creationId xmlns:p14="http://schemas.microsoft.com/office/powerpoint/2010/main" val="2861447917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A4CE0-1B34-2C47-8DF2-6345482F0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AC686D-08B2-FF42-9BC5-06EDDF581D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/>
            <a:r>
              <a:rPr lang="en-US" dirty="0"/>
              <a:t>Examples for KUDO</a:t>
            </a:r>
          </a:p>
          <a:p>
            <a:pPr marL="228600" indent="0"/>
            <a:r>
              <a:rPr lang="en-US" dirty="0"/>
              <a:t>	KUDO controller (named manager) can be installed from the kudo cli</a:t>
            </a:r>
          </a:p>
          <a:p>
            <a:pPr marL="228600" indent="0"/>
            <a:r>
              <a:rPr lang="en-US" dirty="0"/>
              <a:t>	* </a:t>
            </a:r>
            <a:r>
              <a:rPr lang="en-US" dirty="0">
                <a:latin typeface="Lucida Console" panose="020B0609040504020204" pitchFamily="49" charset="0"/>
              </a:rPr>
              <a:t>k kudo </a:t>
            </a:r>
            <a:r>
              <a:rPr lang="en-US" dirty="0" err="1">
                <a:latin typeface="Lucida Console" panose="020B0609040504020204" pitchFamily="49" charset="0"/>
              </a:rPr>
              <a:t>init</a:t>
            </a:r>
            <a:r>
              <a:rPr lang="en-US" dirty="0">
                <a:latin typeface="Lucida Console" panose="020B0609040504020204" pitchFamily="49" charset="0"/>
              </a:rPr>
              <a:t> --wait</a:t>
            </a:r>
          </a:p>
          <a:p>
            <a:pPr marL="228600" indent="0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130455-5460-084A-BB89-C139AADD5D8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Controller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F9B3F7-8612-244F-BDA9-88A93F029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354" y="3006606"/>
            <a:ext cx="89154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84543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A4CE0-1B34-2C47-8DF2-6345482F0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AC686D-08B2-FF42-9BC5-06EDDF581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0999" y="1745572"/>
            <a:ext cx="11600329" cy="4571996"/>
          </a:xfrm>
        </p:spPr>
        <p:txBody>
          <a:bodyPr/>
          <a:lstStyle/>
          <a:p>
            <a:pPr marL="228600" indent="0"/>
            <a:r>
              <a:rPr lang="en-US" dirty="0"/>
              <a:t>Examples for KUDO</a:t>
            </a:r>
          </a:p>
          <a:p>
            <a:pPr marL="228600" indent="0"/>
            <a:r>
              <a:rPr lang="en-US" dirty="0"/>
              <a:t>	After a `make manager` </a:t>
            </a:r>
            <a:r>
              <a:rPr lang="en-US" dirty="0" err="1"/>
              <a:t>makefile</a:t>
            </a:r>
            <a:r>
              <a:rPr lang="en-US" dirty="0"/>
              <a:t> task, run the `bin/manager` and set the `background` to true.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130455-5460-084A-BB89-C139AADD5D8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Controller in Dev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85BEF9-2249-F143-B78F-220BDBE76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104" y="2901268"/>
            <a:ext cx="93599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94000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body" idx="1"/>
          </p:nvPr>
        </p:nvSpPr>
        <p:spPr>
          <a:xfrm>
            <a:off x="372730" y="4003986"/>
            <a:ext cx="7312611" cy="1508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</a:pPr>
            <a:endParaRPr dirty="0"/>
          </a:p>
        </p:txBody>
      </p:sp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372731" y="1627059"/>
            <a:ext cx="7312611" cy="217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b="0" dirty="0"/>
              <a:t>KUTTL in Action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3783866527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body" idx="1"/>
          </p:nvPr>
        </p:nvSpPr>
        <p:spPr>
          <a:xfrm>
            <a:off x="372730" y="4003986"/>
            <a:ext cx="7312611" cy="1508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</a:pPr>
            <a:endParaRPr dirty="0"/>
          </a:p>
        </p:txBody>
      </p:sp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372731" y="1627059"/>
            <a:ext cx="7312611" cy="217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b="0" dirty="0"/>
              <a:t>Future </a:t>
            </a:r>
            <a:r>
              <a:rPr lang="en-US" b="0" dirty="0" err="1"/>
              <a:t>KUTTLing</a:t>
            </a:r>
            <a:br>
              <a:rPr lang="en-US" b="0" dirty="0"/>
            </a:b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423321920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84E28-59C0-B34A-8138-096B3AB49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KUTTL Released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C963E-D00F-924A-85D8-FB6B1B131A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KUTTL v0.1.0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dirty="0"/>
              <a:t>Released March 26, 2020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dirty="0"/>
              <a:t>However it was based on 1 year of KUDO development</a:t>
            </a:r>
          </a:p>
          <a:p>
            <a:pPr marL="571500">
              <a:buFont typeface="Arial" panose="020B0604020202020204" pitchFamily="34" charset="0"/>
              <a:buChar char="•"/>
            </a:pPr>
            <a:r>
              <a:rPr lang="en-US" dirty="0"/>
              <a:t>KUTTL v0.6.1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dirty="0"/>
              <a:t>Released Aug 25, 2020</a:t>
            </a:r>
          </a:p>
          <a:p>
            <a:pPr marL="1028700" lvl="1">
              <a:buFont typeface="Arial" panose="020B0604020202020204" pitchFamily="34" charset="0"/>
              <a:buChar char="•"/>
            </a:pPr>
            <a:endParaRPr lang="en-US" dirty="0"/>
          </a:p>
          <a:p>
            <a:pPr marL="571500">
              <a:buFont typeface="Arial" panose="020B0604020202020204" pitchFamily="34" charset="0"/>
              <a:buChar char="•"/>
            </a:pPr>
            <a:r>
              <a:rPr lang="en-US" dirty="0"/>
              <a:t>We are releasing about once per month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F7A308-16BF-7E4A-9E61-9786358B802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551976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84E28-59C0-B34A-8138-096B3AB49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to 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C963E-D00F-924A-85D8-FB6B1B131A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KUTTL Project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https://github.com/kudobuilder/kuttl</a:t>
            </a:r>
            <a:endParaRPr lang="en-US" dirty="0"/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k8s.io slack #kudo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https://app.slack.com/client/T09NY5SBT/CG3HTFCMV</a:t>
            </a:r>
            <a:endParaRPr lang="en-US" dirty="0"/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Current docs: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https://kudo.dev/docs/testing.html</a:t>
            </a:r>
            <a:endParaRPr lang="en-US" dirty="0"/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dirty="0"/>
              <a:t>Expect </a:t>
            </a:r>
            <a:r>
              <a:rPr lang="en-US" dirty="0">
                <a:hlinkClick r:id="rId6"/>
              </a:rPr>
              <a:t>http://kuttl.dev</a:t>
            </a:r>
            <a:r>
              <a:rPr lang="en-US" dirty="0"/>
              <a:t> shortly</a:t>
            </a:r>
          </a:p>
          <a:p>
            <a:pPr marL="1028700" lvl="1">
              <a:buFont typeface="Arial" panose="020B0604020202020204" pitchFamily="34" charset="0"/>
              <a:buChar char="•"/>
            </a:pPr>
            <a:endParaRPr lang="en-US" dirty="0"/>
          </a:p>
          <a:p>
            <a:pPr marL="571500">
              <a:buFont typeface="Arial" panose="020B0604020202020204" pitchFamily="34" charset="0"/>
              <a:buChar char="•"/>
            </a:pPr>
            <a:r>
              <a:rPr lang="en-US" dirty="0"/>
              <a:t>KEP Process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dirty="0">
                <a:hlinkClick r:id="rId7"/>
              </a:rPr>
              <a:t>https://github.com/kudobuilder/kuttl/blob/master/keps/0001-kep-process.md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F7A308-16BF-7E4A-9E61-9786358B802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Get Involved</a:t>
            </a:r>
          </a:p>
        </p:txBody>
      </p:sp>
    </p:spTree>
    <p:extLst>
      <p:ext uri="{BB962C8B-B14F-4D97-AF65-F5344CB8AC3E}">
        <p14:creationId xmlns:p14="http://schemas.microsoft.com/office/powerpoint/2010/main" val="3690150903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body" idx="1"/>
          </p:nvPr>
        </p:nvSpPr>
        <p:spPr>
          <a:xfrm>
            <a:off x="372730" y="4003986"/>
            <a:ext cx="7312611" cy="1508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US" sz="2400" dirty="0"/>
              <a:t>ken@D2iQ.com</a:t>
            </a:r>
            <a:br>
              <a:rPr lang="en-US" sz="2400" dirty="0"/>
            </a:br>
            <a:r>
              <a:rPr lang="en-US" sz="2400" dirty="0"/>
              <a:t>@</a:t>
            </a:r>
            <a:r>
              <a:rPr lang="en-US" sz="2400" dirty="0" err="1"/>
              <a:t>kensipe</a:t>
            </a:r>
            <a:endParaRPr sz="2400" dirty="0"/>
          </a:p>
        </p:txBody>
      </p:sp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372731" y="1627059"/>
            <a:ext cx="11145501" cy="270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Thank you for </a:t>
            </a:r>
            <a:r>
              <a:rPr lang="en-US" dirty="0" err="1"/>
              <a:t>KUTTLing</a:t>
            </a:r>
            <a:r>
              <a:rPr lang="en-US" dirty="0"/>
              <a:t> with me!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KUTTL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kudobuilder</a:t>
            </a:r>
            <a:r>
              <a:rPr lang="en-US" dirty="0"/>
              <a:t>/</a:t>
            </a:r>
            <a:r>
              <a:rPr lang="en-US" dirty="0" err="1"/>
              <a:t>kuttl</a:t>
            </a:r>
            <a:br>
              <a:rPr lang="en-US" dirty="0"/>
            </a:br>
            <a:br>
              <a:rPr lang="en-US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689149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F9295-CF99-C14A-AB08-1D5DDB11A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Needs a KUTTL?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2DF81-E2AF-674C-A84F-6A97453CB8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/>
              <a:t>Testing harness to </a:t>
            </a:r>
            <a:r>
              <a:rPr lang="en-US" sz="3200" b="1" dirty="0"/>
              <a:t>declarative</a:t>
            </a:r>
            <a:r>
              <a:rPr lang="en-US" sz="3200" dirty="0"/>
              <a:t> test:</a:t>
            </a:r>
          </a:p>
          <a:p>
            <a:endParaRPr lang="en-US" sz="3200" dirty="0"/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sz="3200" dirty="0"/>
              <a:t>operators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sz="3200" dirty="0"/>
              <a:t>KUDO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sz="3200" dirty="0"/>
              <a:t>helm charts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sz="3200" dirty="0"/>
              <a:t>any other Kubernetes applications or controllers.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7ECF48-4315-2149-9055-DD1BA7E55A6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67926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F9295-CF99-C14A-AB08-1D5DDB11A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Needs a KUTTL?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2DF81-E2AF-674C-A84F-6A97453CB8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/>
              <a:t>write portable end-to-end, integration, and conformance tests for Kubernetes without needing to write any code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7ECF48-4315-2149-9055-DD1BA7E55A6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DF09AA-6888-1240-99AC-55557DA2B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4295215"/>
            <a:ext cx="7327900" cy="2247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398EC0-F62A-1549-8184-AABC00412856}"/>
              </a:ext>
            </a:extLst>
          </p:cNvPr>
          <p:cNvSpPr/>
          <p:nvPr/>
        </p:nvSpPr>
        <p:spPr>
          <a:xfrm>
            <a:off x="4864100" y="3915779"/>
            <a:ext cx="11063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Assert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88573530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881AA-FD51-D044-A490-D28997435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KUTTL - New Use Cases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B4CEC1-E2AA-DE4D-A070-AF03F8ACD0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Setup and Verify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Testing in a specific namespace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200577-5357-704A-A03C-FBD173CCF04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46487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5A063-96A0-AF48-8186-E9B7CDA54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Start </a:t>
            </a:r>
            <a:r>
              <a:rPr lang="en-US" dirty="0" err="1"/>
              <a:t>KUTTLing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BA7B0-AC91-3144-9BFE-B977BD3A30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>
                <a:latin typeface="Lucida Console" panose="020B0609040504020204" pitchFamily="49" charset="0"/>
              </a:rPr>
              <a:t>brew install </a:t>
            </a:r>
            <a:r>
              <a:rPr lang="en-US" sz="2800" dirty="0" err="1">
                <a:latin typeface="Lucida Console" panose="020B0609040504020204" pitchFamily="49" charset="0"/>
              </a:rPr>
              <a:t>kuttl</a:t>
            </a:r>
            <a:r>
              <a:rPr lang="en-US" sz="2800" dirty="0">
                <a:latin typeface="Lucida Console" panose="020B0609040504020204" pitchFamily="49" charset="0"/>
              </a:rPr>
              <a:t>-cli</a:t>
            </a:r>
          </a:p>
          <a:p>
            <a:endParaRPr lang="en-US" sz="2800" dirty="0">
              <a:latin typeface="Lucida Console" panose="020B0609040504020204" pitchFamily="49" charset="0"/>
            </a:endParaRPr>
          </a:p>
          <a:p>
            <a:r>
              <a:rPr lang="en-US" sz="2800" dirty="0" err="1">
                <a:latin typeface="Lucida Console" panose="020B0609040504020204" pitchFamily="49" charset="0"/>
              </a:rPr>
              <a:t>kubectl</a:t>
            </a:r>
            <a:r>
              <a:rPr lang="en-US" sz="2800" dirty="0">
                <a:latin typeface="Lucida Console" panose="020B0609040504020204" pitchFamily="49" charset="0"/>
              </a:rPr>
              <a:t> </a:t>
            </a:r>
            <a:r>
              <a:rPr lang="en-US" sz="2800" dirty="0" err="1">
                <a:latin typeface="Lucida Console" panose="020B0609040504020204" pitchFamily="49" charset="0"/>
              </a:rPr>
              <a:t>krew</a:t>
            </a:r>
            <a:r>
              <a:rPr lang="en-US" sz="2800" dirty="0">
                <a:latin typeface="Lucida Console" panose="020B0609040504020204" pitchFamily="49" charset="0"/>
              </a:rPr>
              <a:t> install </a:t>
            </a:r>
            <a:r>
              <a:rPr lang="en-US" sz="2800" dirty="0" err="1">
                <a:latin typeface="Lucida Console" panose="020B0609040504020204" pitchFamily="49" charset="0"/>
              </a:rPr>
              <a:t>kuttl</a:t>
            </a:r>
            <a:r>
              <a:rPr lang="en-US" sz="2800" dirty="0">
                <a:latin typeface="Lucida Console" panose="020B0609040504020204" pitchFamily="49" charset="0"/>
              </a:rPr>
              <a:t>-cli*</a:t>
            </a:r>
          </a:p>
          <a:p>
            <a:endParaRPr lang="en-US" sz="2800" dirty="0">
              <a:latin typeface="Lucida Console" panose="020B0609040504020204" pitchFamily="49" charset="0"/>
            </a:endParaRPr>
          </a:p>
          <a:p>
            <a:r>
              <a:rPr lang="en-US" sz="2800" dirty="0">
                <a:latin typeface="Lucida Console" panose="020B0609040504020204" pitchFamily="49" charset="0"/>
              </a:rPr>
              <a:t>API Integration</a:t>
            </a:r>
          </a:p>
          <a:p>
            <a:r>
              <a:rPr lang="en-US" sz="2800" dirty="0">
                <a:latin typeface="Lucida Console" panose="020B0609040504020204" pitchFamily="49" charset="0"/>
              </a:rPr>
              <a:t>go get </a:t>
            </a:r>
            <a:r>
              <a:rPr lang="en-US" sz="2800" dirty="0" err="1">
                <a:latin typeface="Lucida Console" panose="020B0609040504020204" pitchFamily="49" charset="0"/>
              </a:rPr>
              <a:t>github.com</a:t>
            </a:r>
            <a:r>
              <a:rPr lang="en-US" sz="2800" dirty="0">
                <a:latin typeface="Lucida Console" panose="020B0609040504020204" pitchFamily="49" charset="0"/>
              </a:rPr>
              <a:t>/</a:t>
            </a:r>
            <a:r>
              <a:rPr lang="en-US" sz="2800" dirty="0" err="1">
                <a:latin typeface="Lucida Console" panose="020B0609040504020204" pitchFamily="49" charset="0"/>
              </a:rPr>
              <a:t>kudobuilder</a:t>
            </a:r>
            <a:r>
              <a:rPr lang="en-US" sz="2800" dirty="0">
                <a:latin typeface="Lucida Console" panose="020B0609040504020204" pitchFamily="49" charset="0"/>
              </a:rPr>
              <a:t>/</a:t>
            </a:r>
            <a:r>
              <a:rPr lang="en-US" sz="2800" dirty="0" err="1">
                <a:latin typeface="Lucida Console" panose="020B0609040504020204" pitchFamily="49" charset="0"/>
              </a:rPr>
              <a:t>kuttl</a:t>
            </a:r>
            <a:endParaRPr lang="en-US" sz="2800" dirty="0">
              <a:latin typeface="Lucida Console" panose="020B0609040504020204" pitchFamily="49" charset="0"/>
            </a:endParaRPr>
          </a:p>
          <a:p>
            <a:endParaRPr lang="en-US" sz="2800" dirty="0">
              <a:latin typeface="Lucida Console" panose="020B0609040504020204" pitchFamily="49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215BC1-4208-8C49-8AB0-9910FE65B4B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C6D8AA-C60B-E846-B7E6-B0C0F5546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054" y="4257544"/>
            <a:ext cx="6678924" cy="412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7812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2IQ Corporate Template">
  <a:themeElements>
    <a:clrScheme name="D2IQ">
      <a:dk1>
        <a:srgbClr val="FFFFFF"/>
      </a:dk1>
      <a:lt1>
        <a:srgbClr val="000000"/>
      </a:lt1>
      <a:dk2>
        <a:srgbClr val="330072"/>
      </a:dk2>
      <a:lt2>
        <a:srgbClr val="53565A"/>
      </a:lt2>
      <a:accent1>
        <a:srgbClr val="330072"/>
      </a:accent1>
      <a:accent2>
        <a:srgbClr val="9678D3"/>
      </a:accent2>
      <a:accent3>
        <a:srgbClr val="9E247B"/>
      </a:accent3>
      <a:accent4>
        <a:srgbClr val="CE0058"/>
      </a:accent4>
      <a:accent5>
        <a:srgbClr val="FF5C39"/>
      </a:accent5>
      <a:accent6>
        <a:srgbClr val="FFCD00"/>
      </a:accent6>
      <a:hlink>
        <a:srgbClr val="330072"/>
      </a:hlink>
      <a:folHlink>
        <a:srgbClr val="3300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13041</TotalTime>
  <Words>1338</Words>
  <Application>Microsoft Macintosh PowerPoint</Application>
  <PresentationFormat>Widescreen</PresentationFormat>
  <Paragraphs>293</Paragraphs>
  <Slides>59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Roboto</vt:lpstr>
      <vt:lpstr>Courier New</vt:lpstr>
      <vt:lpstr>Oswald</vt:lpstr>
      <vt:lpstr>Helvetica</vt:lpstr>
      <vt:lpstr>Lucida Console</vt:lpstr>
      <vt:lpstr>Arial</vt:lpstr>
      <vt:lpstr>D2IQ Corporate Template</vt:lpstr>
      <vt:lpstr>Who needs a                     ?</vt:lpstr>
      <vt:lpstr>PowerPoint Presentation</vt:lpstr>
      <vt:lpstr>What is KUTTL</vt:lpstr>
      <vt:lpstr>KUTTL Origins</vt:lpstr>
      <vt:lpstr>What is KUTTL</vt:lpstr>
      <vt:lpstr>Who Needs a KUTTL?</vt:lpstr>
      <vt:lpstr>Who Needs a KUTTL?</vt:lpstr>
      <vt:lpstr>KUTTL - New Use Cases</vt:lpstr>
      <vt:lpstr>How Do I Start KUTTLing?</vt:lpstr>
      <vt:lpstr>KUTTL Abstract</vt:lpstr>
      <vt:lpstr>The First KUTTLers</vt:lpstr>
      <vt:lpstr>Agenda</vt:lpstr>
      <vt:lpstr>Why Would you KUTTL?</vt:lpstr>
      <vt:lpstr>KUTTL Origins</vt:lpstr>
      <vt:lpstr>Declarative Testing</vt:lpstr>
      <vt:lpstr>Declarative Testing</vt:lpstr>
      <vt:lpstr>PowerPoint Presentation</vt:lpstr>
      <vt:lpstr>TestSuite</vt:lpstr>
      <vt:lpstr>Test</vt:lpstr>
      <vt:lpstr>TestStep</vt:lpstr>
      <vt:lpstr>TestAssert</vt:lpstr>
      <vt:lpstr>KUTTL a TestSuite</vt:lpstr>
      <vt:lpstr>Your first KUTTL</vt:lpstr>
      <vt:lpstr>Test Case Setup</vt:lpstr>
      <vt:lpstr>Test Step 00</vt:lpstr>
      <vt:lpstr>Test Step 00</vt:lpstr>
      <vt:lpstr>Test Suite Configuration</vt:lpstr>
      <vt:lpstr>Run Test Suite</vt:lpstr>
      <vt:lpstr>Running 1 Test From the Suite</vt:lpstr>
      <vt:lpstr>Ways to KUTTL</vt:lpstr>
      <vt:lpstr>KUTTL CLI</vt:lpstr>
      <vt:lpstr>KUTTL Library Integration</vt:lpstr>
      <vt:lpstr>TestSuite Configuration</vt:lpstr>
      <vt:lpstr>TestSuite Configuration</vt:lpstr>
      <vt:lpstr>TestSuite Configuration</vt:lpstr>
      <vt:lpstr>TestSuite Configuration</vt:lpstr>
      <vt:lpstr>KUTTL CLI</vt:lpstr>
      <vt:lpstr>Where do you want to KUTTL?</vt:lpstr>
      <vt:lpstr>Where to KUTTL</vt:lpstr>
      <vt:lpstr>Kind Cluster</vt:lpstr>
      <vt:lpstr>Autonomy of a KUTTL  </vt:lpstr>
      <vt:lpstr>Test Steps</vt:lpstr>
      <vt:lpstr>Test Steps</vt:lpstr>
      <vt:lpstr>Test Steps</vt:lpstr>
      <vt:lpstr>Test Steps</vt:lpstr>
      <vt:lpstr>Asserts and Errors</vt:lpstr>
      <vt:lpstr>Asserts and Errors</vt:lpstr>
      <vt:lpstr>KUTTLing Tips</vt:lpstr>
      <vt:lpstr>KUTTLing Tips</vt:lpstr>
      <vt:lpstr>KUTTLing Tips</vt:lpstr>
      <vt:lpstr>KUTTLing an Operator</vt:lpstr>
      <vt:lpstr>Operators</vt:lpstr>
      <vt:lpstr>Operators</vt:lpstr>
      <vt:lpstr>Operators</vt:lpstr>
      <vt:lpstr>KUTTL in Action</vt:lpstr>
      <vt:lpstr>Future KUTTLing </vt:lpstr>
      <vt:lpstr>KUTTL Released</vt:lpstr>
      <vt:lpstr>Call to Action</vt:lpstr>
      <vt:lpstr>Thank you for KUTTLing with me!  KUTTL https://github.com/kudobuilder/kuttl  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Stop! Make a copy of this presentation before you begin.</dc:title>
  <cp:lastModifiedBy>Ken Sipe</cp:lastModifiedBy>
  <cp:revision>180</cp:revision>
  <dcterms:modified xsi:type="dcterms:W3CDTF">2020-10-07T19:27:12Z</dcterms:modified>
</cp:coreProperties>
</file>